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1" r:id="rId2"/>
  </p:sldMasterIdLst>
  <p:notesMasterIdLst>
    <p:notesMasterId r:id="rId11"/>
  </p:notesMasterIdLst>
  <p:handoutMasterIdLst>
    <p:handoutMasterId r:id="rId12"/>
  </p:handoutMasterIdLst>
  <p:sldIdLst>
    <p:sldId id="488" r:id="rId3"/>
    <p:sldId id="479" r:id="rId4"/>
    <p:sldId id="480" r:id="rId5"/>
    <p:sldId id="481" r:id="rId6"/>
    <p:sldId id="487" r:id="rId7"/>
    <p:sldId id="486" r:id="rId8"/>
    <p:sldId id="484" r:id="rId9"/>
    <p:sldId id="483" r:id="rId1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1CA43E4-4DFF-4973-8312-F4A78C2993DE}">
          <p14:sldIdLst>
            <p14:sldId id="488"/>
            <p14:sldId id="479"/>
            <p14:sldId id="480"/>
            <p14:sldId id="481"/>
            <p14:sldId id="487"/>
            <p14:sldId id="486"/>
            <p14:sldId id="484"/>
            <p14:sldId id="483"/>
          </p14:sldIdLst>
        </p14:section>
      </p14:sectionLst>
    </p:ext>
    <p:ext uri="{EFAFB233-063F-42B5-8137-9DF3F51BA10A}">
      <p15:sldGuideLst xmlns:p15="http://schemas.microsoft.com/office/powerpoint/2012/main" xmlns="">
        <p15:guide id="1" orient="horz" pos="976">
          <p15:clr>
            <a:srgbClr val="A4A3A4"/>
          </p15:clr>
        </p15:guide>
        <p15:guide id="2" pos="4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9D0"/>
    <a:srgbClr val="DFF8B6"/>
    <a:srgbClr val="E9F7E1"/>
    <a:srgbClr val="D0EFBF"/>
    <a:srgbClr val="0C7A3A"/>
    <a:srgbClr val="FF66FF"/>
    <a:srgbClr val="EBF1DE"/>
    <a:srgbClr val="FFCC66"/>
    <a:srgbClr val="9DAA97"/>
    <a:srgbClr val="8DA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020" autoAdjust="0"/>
  </p:normalViewPr>
  <p:slideViewPr>
    <p:cSldViewPr snapToGrid="0" snapToObjects="1">
      <p:cViewPr>
        <p:scale>
          <a:sx n="100" d="100"/>
          <a:sy n="100" d="100"/>
        </p:scale>
        <p:origin x="-2040" y="-198"/>
      </p:cViewPr>
      <p:guideLst>
        <p:guide orient="horz" pos="976"/>
        <p:guide pos="428"/>
      </p:guideLst>
    </p:cSldViewPr>
  </p:slideViewPr>
  <p:outlineViewPr>
    <p:cViewPr>
      <p:scale>
        <a:sx n="33" d="100"/>
        <a:sy n="33" d="100"/>
      </p:scale>
      <p:origin x="0" y="5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sz="quarter" idx="1"/>
          </p:nvPr>
        </p:nvSpPr>
        <p:spPr>
          <a:xfrm>
            <a:off x="3850445" y="0"/>
            <a:ext cx="2945659" cy="496412"/>
          </a:xfrm>
          <a:prstGeom prst="rect">
            <a:avLst/>
          </a:prstGeom>
        </p:spPr>
        <p:txBody>
          <a:bodyPr vert="horz" lIns="91422" tIns="45712" rIns="91422" bIns="45712" rtlCol="0"/>
          <a:lstStyle>
            <a:lvl1pPr algn="r">
              <a:defRPr sz="1200"/>
            </a:lvl1pPr>
          </a:lstStyle>
          <a:p>
            <a:fld id="{EADB0FB0-3C62-1C48-BA2C-E64FC818D929}" type="datetimeFigureOut">
              <a:rPr lang="en-US" smtClean="0"/>
              <a:pPr/>
              <a:t>12/25/2019</a:t>
            </a:fld>
            <a:endParaRPr lang="en-US" dirty="0"/>
          </a:p>
        </p:txBody>
      </p:sp>
      <p:sp>
        <p:nvSpPr>
          <p:cNvPr id="4" name="Footer Placeholder 3"/>
          <p:cNvSpPr>
            <a:spLocks noGrp="1"/>
          </p:cNvSpPr>
          <p:nvPr>
            <p:ph type="ftr" sz="quarter" idx="2"/>
          </p:nvPr>
        </p:nvSpPr>
        <p:spPr>
          <a:xfrm>
            <a:off x="2" y="9430093"/>
            <a:ext cx="2945659" cy="496412"/>
          </a:xfrm>
          <a:prstGeom prst="rect">
            <a:avLst/>
          </a:prstGeom>
        </p:spPr>
        <p:txBody>
          <a:bodyPr vert="horz" lIns="91422" tIns="45712" rIns="91422"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30093"/>
            <a:ext cx="2945659" cy="496412"/>
          </a:xfrm>
          <a:prstGeom prst="rect">
            <a:avLst/>
          </a:prstGeom>
        </p:spPr>
        <p:txBody>
          <a:bodyPr vert="horz" lIns="91422" tIns="45712" rIns="91422" bIns="45712" rtlCol="0" anchor="b"/>
          <a:lstStyle>
            <a:lvl1pPr algn="r">
              <a:defRPr sz="1200"/>
            </a:lvl1pPr>
          </a:lstStyle>
          <a:p>
            <a:fld id="{CD09FB03-C25D-EC45-8679-323D7FF561F8}" type="slidenum">
              <a:rPr lang="en-US" smtClean="0"/>
              <a:pPr/>
              <a:t>‹#›</a:t>
            </a:fld>
            <a:endParaRPr lang="en-US" dirty="0"/>
          </a:p>
        </p:txBody>
      </p:sp>
    </p:spTree>
    <p:extLst>
      <p:ext uri="{BB962C8B-B14F-4D97-AF65-F5344CB8AC3E}">
        <p14:creationId xmlns:p14="http://schemas.microsoft.com/office/powerpoint/2010/main" val="3592543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850445" y="0"/>
            <a:ext cx="2945659" cy="496412"/>
          </a:xfrm>
          <a:prstGeom prst="rect">
            <a:avLst/>
          </a:prstGeom>
        </p:spPr>
        <p:txBody>
          <a:bodyPr vert="horz" lIns="91422" tIns="45712" rIns="91422" bIns="45712" rtlCol="0"/>
          <a:lstStyle>
            <a:lvl1pPr algn="r">
              <a:defRPr sz="1200"/>
            </a:lvl1pPr>
          </a:lstStyle>
          <a:p>
            <a:fld id="{8598F4DC-BCE6-2446-A1A8-CC4AAF21363C}" type="datetimeFigureOut">
              <a:rPr lang="en-US" smtClean="0"/>
              <a:pPr/>
              <a:t>12/25/2019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22" tIns="45712" rIns="91422" bIns="45712"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6" name="Footer Placeholder 5"/>
          <p:cNvSpPr>
            <a:spLocks noGrp="1"/>
          </p:cNvSpPr>
          <p:nvPr>
            <p:ph type="ftr" sz="quarter" idx="4"/>
          </p:nvPr>
        </p:nvSpPr>
        <p:spPr>
          <a:xfrm>
            <a:off x="2" y="9430093"/>
            <a:ext cx="2945659" cy="496412"/>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30093"/>
            <a:ext cx="2945659" cy="496412"/>
          </a:xfrm>
          <a:prstGeom prst="rect">
            <a:avLst/>
          </a:prstGeom>
        </p:spPr>
        <p:txBody>
          <a:bodyPr vert="horz" lIns="91422" tIns="45712" rIns="91422" bIns="45712" rtlCol="0" anchor="b"/>
          <a:lstStyle>
            <a:lvl1pPr algn="r">
              <a:defRPr sz="1200"/>
            </a:lvl1pPr>
          </a:lstStyle>
          <a:p>
            <a:fld id="{AABFBB40-FA29-6444-9356-6DDD483715F5}" type="slidenum">
              <a:rPr lang="en-US" smtClean="0"/>
              <a:pPr/>
              <a:t>‹#›</a:t>
            </a:fld>
            <a:endParaRPr lang="en-US" dirty="0"/>
          </a:p>
        </p:txBody>
      </p:sp>
    </p:spTree>
    <p:extLst>
      <p:ext uri="{BB962C8B-B14F-4D97-AF65-F5344CB8AC3E}">
        <p14:creationId xmlns:p14="http://schemas.microsoft.com/office/powerpoint/2010/main" val="31066456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A58F2B1-34B8-45B6-8A67-8C7ECC6629DB}" type="slidenum">
              <a:rPr lang="ru-RU" smtClean="0">
                <a:solidFill>
                  <a:prstClr val="black"/>
                </a:solidFill>
              </a:rPr>
              <a:pPr>
                <a:defRPr/>
              </a:pPr>
              <a:t>1</a:t>
            </a:fld>
            <a:endParaRPr lang="ru-RU" dirty="0">
              <a:solidFill>
                <a:prstClr val="black"/>
              </a:solidFill>
            </a:endParaRPr>
          </a:p>
        </p:txBody>
      </p:sp>
    </p:spTree>
    <p:extLst>
      <p:ext uri="{BB962C8B-B14F-4D97-AF65-F5344CB8AC3E}">
        <p14:creationId xmlns:p14="http://schemas.microsoft.com/office/powerpoint/2010/main" val="9044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endParaRPr lang="en-US">
              <a:solidFill>
                <a:prstClr val="black"/>
              </a:solidFill>
            </a:endParaRPr>
          </a:p>
        </p:txBody>
      </p:sp>
      <p:sp>
        <p:nvSpPr>
          <p:cNvPr id="5" name="Номер слайда 4"/>
          <p:cNvSpPr>
            <a:spLocks noGrp="1"/>
          </p:cNvSpPr>
          <p:nvPr>
            <p:ph type="sldNum" sz="quarter" idx="11"/>
          </p:nvPr>
        </p:nvSpPr>
        <p:spPr/>
        <p:txBody>
          <a:bodyPr/>
          <a:lstStyle/>
          <a:p>
            <a:fld id="{AABFBB40-FA29-6444-9356-6DDD483715F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07992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descr="Covers Fields.jpg"/>
          <p:cNvPicPr>
            <a:picLocks noChangeAspect="1"/>
          </p:cNvPicPr>
          <p:nvPr userDrawn="1"/>
        </p:nvPicPr>
        <p:blipFill>
          <a:blip r:embed="rId2"/>
          <a:stretch>
            <a:fillRect/>
          </a:stretch>
        </p:blipFill>
        <p:spPr>
          <a:xfrm>
            <a:off x="0" y="0"/>
            <a:ext cx="9233611" cy="4321088"/>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592670" y="534397"/>
            <a:ext cx="3788829" cy="633943"/>
          </a:xfrm>
        </p:spPr>
        <p:txBody>
          <a:bodyPr anchor="ctr"/>
          <a:lstStyle>
            <a:lvl1pPr>
              <a:buNone/>
              <a:defRPr baseline="0">
                <a:solidFill>
                  <a:schemeClr val="bg1"/>
                </a:solidFill>
              </a:defRPr>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586321" y="4480105"/>
            <a:ext cx="7649629" cy="843148"/>
          </a:xfrm>
        </p:spPr>
        <p:txBody>
          <a:bodyPr anchor="b">
            <a:normAutofit/>
          </a:bodyPr>
          <a:lstStyle>
            <a:lvl1pPr algn="l">
              <a:defRPr sz="2400" b="1">
                <a:solidFill>
                  <a:schemeClr val="tx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586321" y="5449760"/>
            <a:ext cx="7649629" cy="481140"/>
          </a:xfrm>
        </p:spPr>
        <p:txBody>
          <a:bodyPr anchor="t">
            <a:normAutofit/>
          </a:bodyPr>
          <a:lstStyle>
            <a:lvl1pPr marL="0" indent="0" algn="l">
              <a:buNone/>
              <a:defRPr sz="16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3" name="Picture 12" descr="Pattern.png"/>
          <p:cNvPicPr>
            <a:picLocks noChangeAspect="1"/>
          </p:cNvPicPr>
          <p:nvPr userDrawn="1"/>
        </p:nvPicPr>
        <p:blipFill>
          <a:blip r:embed="rId2"/>
          <a:stretch>
            <a:fillRect/>
          </a:stretch>
        </p:blipFill>
        <p:spPr>
          <a:xfrm>
            <a:off x="0" y="2336800"/>
            <a:ext cx="9144000" cy="2171700"/>
          </a:xfrm>
          <a:prstGeom prst="rect">
            <a:avLst/>
          </a:prstGeom>
        </p:spPr>
      </p:pic>
      <p:sp>
        <p:nvSpPr>
          <p:cNvPr id="2" name="Title 1"/>
          <p:cNvSpPr>
            <a:spLocks noGrp="1"/>
          </p:cNvSpPr>
          <p:nvPr>
            <p:ph type="title" hasCustomPrompt="1"/>
          </p:nvPr>
        </p:nvSpPr>
        <p:spPr>
          <a:xfrm>
            <a:off x="440270" y="2540000"/>
            <a:ext cx="3788829" cy="1752600"/>
          </a:xfrm>
        </p:spPr>
        <p:txBody>
          <a:bodyPr bIns="187200" anchor="ctr">
            <a:normAutofit/>
          </a:bodyPr>
          <a:lstStyle>
            <a:lvl1pPr algn="l">
              <a:defRPr sz="2400" b="1" cap="none">
                <a:solidFill>
                  <a:schemeClr val="bg1"/>
                </a:solidFill>
              </a:defRPr>
            </a:lvl1pPr>
          </a:lstStyle>
          <a:p>
            <a:r>
              <a:rPr lang="ru-RU" dirty="0" smtClean="0"/>
              <a:t>Заголовок раздела презентации</a:t>
            </a:r>
            <a:endParaRPr lang="en-US" dirty="0"/>
          </a:p>
        </p:txBody>
      </p:sp>
      <p:pic>
        <p:nvPicPr>
          <p:cNvPr id="6" name="Picture 5" descr="Logo.png"/>
          <p:cNvPicPr>
            <a:picLocks noChangeAspect="1"/>
          </p:cNvPicPr>
          <p:nvPr/>
        </p:nvPicPr>
        <p:blipFill>
          <a:blip r:embed="rId3"/>
          <a:stretch>
            <a:fillRect/>
          </a:stretch>
        </p:blipFill>
        <p:spPr>
          <a:xfrm>
            <a:off x="5956513" y="534396"/>
            <a:ext cx="3200187" cy="633942"/>
          </a:xfrm>
          <a:prstGeom prst="rect">
            <a:avLst/>
          </a:prstGeom>
        </p:spPr>
      </p:pic>
      <p:sp>
        <p:nvSpPr>
          <p:cNvPr id="7" name="Rectangle 6"/>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Covers Stripes 01.jpg"/>
          <p:cNvPicPr>
            <a:picLocks noChangeAspect="1"/>
          </p:cNvPicPr>
          <p:nvPr userDrawn="1"/>
        </p:nvPicPr>
        <p:blipFill>
          <a:blip r:embed="rId2"/>
          <a:stretch>
            <a:fillRect/>
          </a:stretch>
        </p:blipFill>
        <p:spPr>
          <a:xfrm>
            <a:off x="0" y="0"/>
            <a:ext cx="9233611" cy="6928225"/>
          </a:xfrm>
          <a:prstGeom prst="rect">
            <a:avLst/>
          </a:prstGeom>
        </p:spPr>
      </p:pic>
      <p:sp>
        <p:nvSpPr>
          <p:cNvPr id="2" name="Title 1"/>
          <p:cNvSpPr>
            <a:spLocks noGrp="1"/>
          </p:cNvSpPr>
          <p:nvPr>
            <p:ph type="title" hasCustomPrompt="1"/>
          </p:nvPr>
        </p:nvSpPr>
        <p:spPr>
          <a:xfrm>
            <a:off x="594067" y="534396"/>
            <a:ext cx="4168434" cy="633943"/>
          </a:xfrm>
        </p:spPr>
        <p:txBody>
          <a:bodyPr anchor="ctr">
            <a:normAutofit/>
          </a:bodyPr>
          <a:lstStyle>
            <a:lvl1pPr>
              <a:defRPr sz="1600"/>
            </a:lvl1pPr>
          </a:lstStyle>
          <a:p>
            <a:r>
              <a:rPr lang="ru-RU" dirty="0" smtClean="0"/>
              <a:t>Заголовок слайда</a:t>
            </a:r>
            <a:endParaRPr lang="en-US" dirty="0"/>
          </a:p>
        </p:txBody>
      </p:sp>
      <p:sp>
        <p:nvSpPr>
          <p:cNvPr id="3" name="Content Placeholder 2"/>
          <p:cNvSpPr>
            <a:spLocks noGrp="1"/>
          </p:cNvSpPr>
          <p:nvPr>
            <p:ph idx="1"/>
          </p:nvPr>
        </p:nvSpPr>
        <p:spPr>
          <a:xfrm>
            <a:off x="594068" y="1562100"/>
            <a:ext cx="8296552" cy="4470400"/>
          </a:xfrm>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6" name="Slide Number Placeholder 5"/>
          <p:cNvSpPr>
            <a:spLocks noGrp="1"/>
          </p:cNvSpPr>
          <p:nvPr>
            <p:ph type="sldNum" sz="quarter" idx="12"/>
          </p:nvPr>
        </p:nvSpPr>
        <p:spPr>
          <a:xfrm>
            <a:off x="6761284" y="6527720"/>
            <a:ext cx="2133600" cy="365125"/>
          </a:xfrm>
        </p:spPr>
        <p:txBody>
          <a:bodyPr/>
          <a:lstStyle>
            <a:lvl1pPr>
              <a:defRPr>
                <a:solidFill>
                  <a:schemeClr val="bg1"/>
                </a:solidFill>
              </a:defRPr>
            </a:lvl1pPr>
          </a:lstStyle>
          <a:p>
            <a:fld id="{6DDF61C1-2457-E848-BB6B-E1DA9A549776}" type="slidenum">
              <a:rPr lang="en-US" smtClean="0"/>
              <a:pPr/>
              <a:t>‹#›</a:t>
            </a:fld>
            <a:endParaRPr lang="en-US" dirty="0"/>
          </a:p>
        </p:txBody>
      </p:sp>
      <p:pic>
        <p:nvPicPr>
          <p:cNvPr id="9" name="Picture 8" descr="Logo.png"/>
          <p:cNvPicPr>
            <a:picLocks noChangeAspect="1"/>
          </p:cNvPicPr>
          <p:nvPr userDrawn="1"/>
        </p:nvPicPr>
        <p:blipFill>
          <a:blip r:embed="rId3"/>
          <a:stretch>
            <a:fillRect/>
          </a:stretch>
        </p:blipFill>
        <p:spPr>
          <a:xfrm>
            <a:off x="5956513" y="534396"/>
            <a:ext cx="3200187" cy="633942"/>
          </a:xfrm>
          <a:prstGeom prst="rect">
            <a:avLst/>
          </a:prstGeom>
        </p:spPr>
      </p:pic>
      <p:sp>
        <p:nvSpPr>
          <p:cNvPr id="10" name="Rectangle 9"/>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61284" y="6527720"/>
            <a:ext cx="2133600" cy="365125"/>
          </a:xfrm>
        </p:spPr>
        <p:txBody>
          <a:bodyPr/>
          <a:lstStyle>
            <a:lvl1pPr>
              <a:defRPr>
                <a:solidFill>
                  <a:schemeClr val="tx1"/>
                </a:solidFill>
              </a:defRPr>
            </a:lvl1pPr>
          </a:lstStyle>
          <a:p>
            <a:fld id="{6DDF61C1-2457-E848-BB6B-E1DA9A549776}" type="slidenum">
              <a:rPr lang="en-US" smtClean="0"/>
              <a:pPr/>
              <a:t>‹#›</a:t>
            </a:fld>
            <a:endParaRPr lang="en-US" dirty="0"/>
          </a:p>
        </p:txBody>
      </p:sp>
      <p:pic>
        <p:nvPicPr>
          <p:cNvPr id="11" name="Picture 10" descr="Logo.png"/>
          <p:cNvPicPr>
            <a:picLocks noChangeAspect="1"/>
          </p:cNvPicPr>
          <p:nvPr userDrawn="1"/>
        </p:nvPicPr>
        <p:blipFill>
          <a:blip r:embed="rId2"/>
          <a:stretch>
            <a:fillRect/>
          </a:stretch>
        </p:blipFill>
        <p:spPr>
          <a:xfrm>
            <a:off x="5956513" y="534396"/>
            <a:ext cx="3200187" cy="633942"/>
          </a:xfrm>
          <a:prstGeom prst="rect">
            <a:avLst/>
          </a:prstGeom>
        </p:spPr>
      </p:pic>
      <p:sp>
        <p:nvSpPr>
          <p:cNvPr id="12" name="Rectangle 11"/>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Main Pattern.jpg"/>
          <p:cNvPicPr>
            <a:picLocks noChangeAspect="1"/>
          </p:cNvPicPr>
          <p:nvPr/>
        </p:nvPicPr>
        <p:blipFill>
          <a:blip r:embed="rId3"/>
          <a:stretch>
            <a:fillRect/>
          </a:stretch>
        </p:blipFill>
        <p:spPr>
          <a:xfrm>
            <a:off x="0" y="1549400"/>
            <a:ext cx="9233611" cy="4724400"/>
          </a:xfrm>
          <a:prstGeom prst="rect">
            <a:avLst/>
          </a:prstGeom>
        </p:spPr>
      </p:pic>
      <p:sp>
        <p:nvSpPr>
          <p:cNvPr id="3" name="Content Placeholder 2"/>
          <p:cNvSpPr>
            <a:spLocks noGrp="1"/>
          </p:cNvSpPr>
          <p:nvPr>
            <p:ph idx="1"/>
          </p:nvPr>
        </p:nvSpPr>
        <p:spPr>
          <a:xfrm>
            <a:off x="594068" y="1714500"/>
            <a:ext cx="4168434" cy="4334934"/>
          </a:xfrm>
        </p:spPr>
        <p:txBody>
          <a:bodyPr/>
          <a:lstStyle>
            <a:lvl1pPr>
              <a:buFontTx/>
              <a:buBlip>
                <a:blip r:embed="rId4"/>
              </a:buBlip>
              <a:defRPr>
                <a:solidFill>
                  <a:schemeClr val="bg1"/>
                </a:solidFill>
              </a:defRPr>
            </a:lvl1pPr>
            <a:lvl2pPr>
              <a:buClr>
                <a:srgbClr val="8EC02F"/>
              </a:buClr>
              <a:defRPr>
                <a:solidFill>
                  <a:schemeClr val="bg1"/>
                </a:solidFill>
              </a:defRPr>
            </a:lvl2pPr>
            <a:lvl3pPr>
              <a:buClr>
                <a:srgbClr val="8EC02F"/>
              </a:buClr>
              <a:defRPr>
                <a:solidFill>
                  <a:schemeClr val="bg1"/>
                </a:solidFill>
              </a:defRPr>
            </a:lvl3pPr>
            <a:lvl4pPr>
              <a:buClr>
                <a:srgbClr val="8EC02F"/>
              </a:buClr>
              <a:defRPr>
                <a:solidFill>
                  <a:schemeClr val="bg1"/>
                </a:solidFill>
              </a:defRPr>
            </a:lvl4pPr>
            <a:lvl5pPr>
              <a:buClr>
                <a:srgbClr val="8EC02F"/>
              </a:buClr>
              <a:defRPr>
                <a:solidFill>
                  <a:schemeClr val="bg1"/>
                </a:solidFill>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13" name="Rectangle 12"/>
          <p:cNvSpPr/>
          <p:nvPr userDrawn="1"/>
        </p:nvSpPr>
        <p:spPr>
          <a:xfrm>
            <a:off x="304800" y="6527720"/>
            <a:ext cx="2019300" cy="3302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94067" y="534396"/>
            <a:ext cx="4168434" cy="633943"/>
          </a:xfrm>
        </p:spPr>
        <p:txBody>
          <a:bodyPr anchor="ctr">
            <a:normAutofit/>
          </a:bodyPr>
          <a:lstStyle>
            <a:lvl1pPr>
              <a:defRPr sz="1600"/>
            </a:lvl1pPr>
          </a:lstStyle>
          <a:p>
            <a:r>
              <a:rPr lang="ru-RU" dirty="0" smtClean="0"/>
              <a:t>Заголовок слайда</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Covers Stripes 01.jpg"/>
          <p:cNvPicPr>
            <a:picLocks noChangeAspect="1"/>
          </p:cNvPicPr>
          <p:nvPr userDrawn="1"/>
        </p:nvPicPr>
        <p:blipFill>
          <a:blip r:embed="rId2"/>
          <a:stretch>
            <a:fillRect/>
          </a:stretch>
        </p:blipFill>
        <p:spPr>
          <a:xfrm>
            <a:off x="0" y="0"/>
            <a:ext cx="9233611" cy="6928225"/>
          </a:xfrm>
          <a:prstGeom prst="rect">
            <a:avLst/>
          </a:prstGeom>
        </p:spPr>
      </p:pic>
      <p:sp>
        <p:nvSpPr>
          <p:cNvPr id="11" name="Slide Number Placeholder 5"/>
          <p:cNvSpPr>
            <a:spLocks noGrp="1"/>
          </p:cNvSpPr>
          <p:nvPr>
            <p:ph type="sldNum" sz="quarter" idx="12"/>
          </p:nvPr>
        </p:nvSpPr>
        <p:spPr>
          <a:xfrm>
            <a:off x="6761284" y="6527720"/>
            <a:ext cx="2133600" cy="365125"/>
          </a:xfrm>
        </p:spPr>
        <p:txBody>
          <a:bodyPr/>
          <a:lstStyle>
            <a:lvl1pPr>
              <a:defRPr>
                <a:solidFill>
                  <a:schemeClr val="bg1"/>
                </a:solidFill>
              </a:defRPr>
            </a:lvl1pPr>
          </a:lstStyle>
          <a:p>
            <a:fld id="{6DDF61C1-2457-E848-BB6B-E1DA9A549776}" type="slidenum">
              <a:rPr lang="en-US" smtClean="0"/>
              <a:pPr/>
              <a:t>‹#›</a:t>
            </a:fld>
            <a:endParaRPr lang="en-US" dirty="0"/>
          </a:p>
        </p:txBody>
      </p:sp>
      <p:pic>
        <p:nvPicPr>
          <p:cNvPr id="12" name="Picture 11" descr="Logo.png"/>
          <p:cNvPicPr>
            <a:picLocks noChangeAspect="1"/>
          </p:cNvPicPr>
          <p:nvPr userDrawn="1"/>
        </p:nvPicPr>
        <p:blipFill>
          <a:blip r:embed="rId3"/>
          <a:stretch>
            <a:fillRect/>
          </a:stretch>
        </p:blipFill>
        <p:spPr>
          <a:xfrm>
            <a:off x="5956513" y="534396"/>
            <a:ext cx="3200187" cy="633942"/>
          </a:xfrm>
          <a:prstGeom prst="rect">
            <a:avLst/>
          </a:prstGeom>
        </p:spPr>
      </p:pic>
      <p:sp>
        <p:nvSpPr>
          <p:cNvPr id="13" name="Rectangle 12"/>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94066" y="534396"/>
            <a:ext cx="4600233" cy="633943"/>
          </a:xfrm>
        </p:spPr>
        <p:txBody>
          <a:bodyPr anchor="ctr"/>
          <a:lstStyle/>
          <a:p>
            <a:r>
              <a:rPr lang="ru-RU" dirty="0" smtClean="0"/>
              <a:t>Заголовок слайда</a:t>
            </a:r>
            <a:endParaRPr lang="en-US" dirty="0"/>
          </a:p>
        </p:txBody>
      </p:sp>
      <p:sp>
        <p:nvSpPr>
          <p:cNvPr id="3" name="Content Placeholder 2"/>
          <p:cNvSpPr>
            <a:spLocks noGrp="1"/>
          </p:cNvSpPr>
          <p:nvPr>
            <p:ph sz="half" idx="1"/>
          </p:nvPr>
        </p:nvSpPr>
        <p:spPr>
          <a:xfrm>
            <a:off x="594067" y="1549399"/>
            <a:ext cx="4038600" cy="4470401"/>
          </a:xfrm>
        </p:spPr>
        <p:txBody>
          <a:bodyPr>
            <a:normAutofit/>
          </a:bodyPr>
          <a:lstStyle>
            <a:lvl1pPr>
              <a:defRPr sz="1200"/>
            </a:lvl1pPr>
            <a:lvl2pPr>
              <a:buClr>
                <a:srgbClr val="266234"/>
              </a:buClr>
              <a:buSzPct val="120000"/>
              <a:buFont typeface="Arial"/>
              <a:buChar cha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
        <p:nvSpPr>
          <p:cNvPr id="4" name="Content Placeholder 3"/>
          <p:cNvSpPr>
            <a:spLocks noGrp="1"/>
          </p:cNvSpPr>
          <p:nvPr>
            <p:ph sz="half" idx="2"/>
          </p:nvPr>
        </p:nvSpPr>
        <p:spPr>
          <a:xfrm>
            <a:off x="4843584" y="1549399"/>
            <a:ext cx="4038600" cy="4470401"/>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3" name="Picture 12" descr="Covers Stripes 01.jpg"/>
          <p:cNvPicPr>
            <a:picLocks noChangeAspect="1"/>
          </p:cNvPicPr>
          <p:nvPr userDrawn="1"/>
        </p:nvPicPr>
        <p:blipFill>
          <a:blip r:embed="rId2"/>
          <a:stretch>
            <a:fillRect/>
          </a:stretch>
        </p:blipFill>
        <p:spPr>
          <a:xfrm>
            <a:off x="0" y="0"/>
            <a:ext cx="9233611" cy="6928225"/>
          </a:xfrm>
          <a:prstGeom prst="rect">
            <a:avLst/>
          </a:prstGeom>
        </p:spPr>
      </p:pic>
      <p:sp>
        <p:nvSpPr>
          <p:cNvPr id="14" name="Slide Number Placeholder 5"/>
          <p:cNvSpPr txBox="1">
            <a:spLocks/>
          </p:cNvSpPr>
          <p:nvPr userDrawn="1"/>
        </p:nvSpPr>
        <p:spPr>
          <a:xfrm>
            <a:off x="6761284" y="6527720"/>
            <a:ext cx="2133600" cy="365125"/>
          </a:xfrm>
          <a:prstGeom prst="rect">
            <a:avLst/>
          </a:prstGeom>
        </p:spPr>
        <p:txBody>
          <a:bodyPr vert="horz" lIns="91440" tIns="45720" rIns="91440" bIns="45720" rtlCol="0" anchor="ct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DF61C1-2457-E848-BB6B-E1DA9A549776}" type="slidenum">
              <a:rPr kumimoji="0" lang="en-US" sz="800" b="0" i="0" u="none" strike="noStrike" kern="1200" cap="none" spc="0" normalizeH="0" baseline="0" noProof="0" smtClean="0">
                <a:ln>
                  <a:noFill/>
                </a:ln>
                <a:solidFill>
                  <a:schemeClr val="bg1"/>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Arial"/>
              <a:ea typeface="+mn-ea"/>
              <a:cs typeface="Arial"/>
            </a:endParaRPr>
          </a:p>
        </p:txBody>
      </p:sp>
      <p:pic>
        <p:nvPicPr>
          <p:cNvPr id="15" name="Picture 14" descr="Logo.png"/>
          <p:cNvPicPr>
            <a:picLocks noChangeAspect="1"/>
          </p:cNvPicPr>
          <p:nvPr userDrawn="1"/>
        </p:nvPicPr>
        <p:blipFill>
          <a:blip r:embed="rId3"/>
          <a:stretch>
            <a:fillRect/>
          </a:stretch>
        </p:blipFill>
        <p:spPr>
          <a:xfrm>
            <a:off x="5956513" y="534396"/>
            <a:ext cx="3200187" cy="633942"/>
          </a:xfrm>
          <a:prstGeom prst="rect">
            <a:avLst/>
          </a:prstGeom>
        </p:spPr>
      </p:pic>
      <p:sp>
        <p:nvSpPr>
          <p:cNvPr id="16" name="Rectangle 15"/>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ru-RU" dirty="0" smtClean="0"/>
              <a:t>Заголовок слайда</a:t>
            </a:r>
            <a:endParaRPr lang="en-US" dirty="0"/>
          </a:p>
        </p:txBody>
      </p:sp>
      <p:sp>
        <p:nvSpPr>
          <p:cNvPr id="3" name="Text Placeholder 2"/>
          <p:cNvSpPr>
            <a:spLocks noGrp="1"/>
          </p:cNvSpPr>
          <p:nvPr>
            <p:ph type="body" idx="1"/>
          </p:nvPr>
        </p:nvSpPr>
        <p:spPr>
          <a:xfrm>
            <a:off x="594067" y="1549400"/>
            <a:ext cx="3944066" cy="330964"/>
          </a:xfrm>
          <a:solidFill>
            <a:srgbClr val="008000"/>
          </a:solidFill>
        </p:spPr>
        <p:txBody>
          <a:bodyPr lIns="144000"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Click to edit Master text styles</a:t>
            </a:r>
          </a:p>
        </p:txBody>
      </p:sp>
      <p:sp>
        <p:nvSpPr>
          <p:cNvPr id="4" name="Content Placeholder 3"/>
          <p:cNvSpPr>
            <a:spLocks noGrp="1"/>
          </p:cNvSpPr>
          <p:nvPr>
            <p:ph sz="half" idx="2"/>
          </p:nvPr>
        </p:nvSpPr>
        <p:spPr>
          <a:xfrm>
            <a:off x="594067" y="1880365"/>
            <a:ext cx="3944066" cy="4088636"/>
          </a:xfrm>
          <a:solidFill>
            <a:schemeClr val="accent3">
              <a:lumMod val="40000"/>
              <a:lumOff val="60000"/>
            </a:schemeClr>
          </a:solidFill>
          <a:ln>
            <a:noFill/>
          </a:ln>
        </p:spPr>
        <p:txBody>
          <a:bodyPr lIns="144000" tIns="216000">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
        <p:nvSpPr>
          <p:cNvPr id="5" name="Text Placeholder 4"/>
          <p:cNvSpPr>
            <a:spLocks noGrp="1"/>
          </p:cNvSpPr>
          <p:nvPr>
            <p:ph type="body" sz="quarter" idx="3"/>
          </p:nvPr>
        </p:nvSpPr>
        <p:spPr>
          <a:xfrm>
            <a:off x="4762502" y="1549400"/>
            <a:ext cx="4119682" cy="330964"/>
          </a:xfrm>
          <a:solidFill>
            <a:srgbClr val="008000"/>
          </a:solidFill>
        </p:spPr>
        <p:txBody>
          <a:bodyPr lIns="144000"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Click to edit Master text styles</a:t>
            </a:r>
          </a:p>
        </p:txBody>
      </p:sp>
      <p:sp>
        <p:nvSpPr>
          <p:cNvPr id="6" name="Content Placeholder 5"/>
          <p:cNvSpPr>
            <a:spLocks noGrp="1"/>
          </p:cNvSpPr>
          <p:nvPr>
            <p:ph sz="quarter" idx="4"/>
          </p:nvPr>
        </p:nvSpPr>
        <p:spPr>
          <a:xfrm>
            <a:off x="4762502" y="1880365"/>
            <a:ext cx="4119682" cy="4088636"/>
          </a:xfrm>
          <a:solidFill>
            <a:schemeClr val="accent3">
              <a:lumMod val="40000"/>
              <a:lumOff val="60000"/>
            </a:schemeClr>
          </a:solidFill>
          <a:ln>
            <a:noFill/>
          </a:ln>
        </p:spPr>
        <p:txBody>
          <a:bodyPr lIns="144000" tIns="180000" rIns="216000" bIns="93600">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a:defRPr sz="1600"/>
            </a:lvl1pPr>
          </a:lstStyle>
          <a:p>
            <a:r>
              <a:rPr lang="ru-RU" dirty="0" smtClean="0"/>
              <a:t>Заголовок слайда</a:t>
            </a:r>
            <a:endParaRPr lang="en-US" dirty="0"/>
          </a:p>
        </p:txBody>
      </p:sp>
      <p:sp>
        <p:nvSpPr>
          <p:cNvPr id="3" name="Content Placeholder 2"/>
          <p:cNvSpPr>
            <a:spLocks noGrp="1"/>
          </p:cNvSpPr>
          <p:nvPr>
            <p:ph idx="1"/>
          </p:nvPr>
        </p:nvSpPr>
        <p:spPr>
          <a:xfrm>
            <a:off x="594068" y="1274549"/>
            <a:ext cx="8296552" cy="4999251"/>
          </a:xfrm>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6DDF61C1-2457-E848-BB6B-E1DA9A549776}" type="slidenum">
              <a:rPr lang="en-US" smtClean="0"/>
              <a:pPr/>
              <a:t>‹#›</a:t>
            </a:fld>
            <a:endParaRPr lang="en-US" dirty="0"/>
          </a:p>
        </p:txBody>
      </p:sp>
      <p:sp>
        <p:nvSpPr>
          <p:cNvPr id="14" name="Footer Placeholder 11"/>
          <p:cNvSpPr>
            <a:spLocks noGrp="1"/>
          </p:cNvSpPr>
          <p:nvPr>
            <p:ph type="ftr" sz="quarter" idx="3"/>
          </p:nvPr>
        </p:nvSpPr>
        <p:spPr>
          <a:xfrm>
            <a:off x="6748584" y="338992"/>
            <a:ext cx="2133600"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p>
        </p:txBody>
      </p:sp>
      <p:sp>
        <p:nvSpPr>
          <p:cNvPr id="7" name="Rectangle 6"/>
          <p:cNvSpPr/>
          <p:nvPr userDrawn="1"/>
        </p:nvSpPr>
        <p:spPr>
          <a:xfrm>
            <a:off x="0" y="338992"/>
            <a:ext cx="126000" cy="5934808"/>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descr="Main Pattern.jpg"/>
          <p:cNvPicPr>
            <a:picLocks noChangeAspect="1"/>
          </p:cNvPicPr>
          <p:nvPr/>
        </p:nvPicPr>
        <p:blipFill>
          <a:blip r:embed="rId2"/>
          <a:stretch>
            <a:fillRect/>
          </a:stretch>
        </p:blipFill>
        <p:spPr>
          <a:xfrm>
            <a:off x="622501" y="1274549"/>
            <a:ext cx="8530977" cy="4999251"/>
          </a:xfrm>
          <a:prstGeom prst="rect">
            <a:avLst/>
          </a:prstGeom>
        </p:spPr>
      </p:pic>
      <p:sp>
        <p:nvSpPr>
          <p:cNvPr id="2" name="Title 1"/>
          <p:cNvSpPr>
            <a:spLocks noGrp="1"/>
          </p:cNvSpPr>
          <p:nvPr>
            <p:ph type="title" hasCustomPrompt="1"/>
          </p:nvPr>
        </p:nvSpPr>
        <p:spPr/>
        <p:txBody>
          <a:bodyPr anchor="t">
            <a:normAutofit/>
          </a:bodyPr>
          <a:lstStyle>
            <a:lvl1pPr>
              <a:defRPr sz="1600"/>
            </a:lvl1pPr>
          </a:lstStyle>
          <a:p>
            <a:r>
              <a:rPr lang="ru-RU" dirty="0" smtClean="0"/>
              <a:t>Заголовок слайда</a:t>
            </a:r>
            <a:endParaRPr lang="en-US" dirty="0"/>
          </a:p>
        </p:txBody>
      </p:sp>
      <p:sp>
        <p:nvSpPr>
          <p:cNvPr id="3" name="Content Placeholder 2"/>
          <p:cNvSpPr>
            <a:spLocks noGrp="1"/>
          </p:cNvSpPr>
          <p:nvPr>
            <p:ph idx="1"/>
          </p:nvPr>
        </p:nvSpPr>
        <p:spPr>
          <a:xfrm>
            <a:off x="745067" y="1405468"/>
            <a:ext cx="4461933" cy="4732866"/>
          </a:xfrm>
        </p:spPr>
        <p:txBody>
          <a:bodyPr/>
          <a:lstStyle>
            <a:lvl1pPr>
              <a:buFontTx/>
              <a:buBlip>
                <a:blip r:embed="rId3"/>
              </a:buBlip>
              <a:defRPr>
                <a:solidFill>
                  <a:schemeClr val="bg1"/>
                </a:solidFill>
              </a:defRPr>
            </a:lvl1pPr>
            <a:lvl2pPr>
              <a:buClr>
                <a:srgbClr val="8EC02F"/>
              </a:buClr>
              <a:defRPr>
                <a:solidFill>
                  <a:schemeClr val="bg1"/>
                </a:solidFill>
              </a:defRPr>
            </a:lvl2pPr>
            <a:lvl3pPr>
              <a:buClr>
                <a:srgbClr val="8EC02F"/>
              </a:buClr>
              <a:defRPr>
                <a:solidFill>
                  <a:schemeClr val="bg1"/>
                </a:solidFill>
              </a:defRPr>
            </a:lvl3pPr>
            <a:lvl4pPr>
              <a:buClr>
                <a:srgbClr val="8EC02F"/>
              </a:buClr>
              <a:defRPr>
                <a:solidFill>
                  <a:schemeClr val="bg1"/>
                </a:solidFill>
              </a:defRPr>
            </a:lvl4pPr>
            <a:lvl5pPr>
              <a:buClr>
                <a:srgbClr val="8EC02F"/>
              </a:buClr>
              <a:defRPr>
                <a:solidFill>
                  <a:schemeClr val="bg1"/>
                </a:solidFill>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6DDF61C1-2457-E848-BB6B-E1DA9A549776}" type="slidenum">
              <a:rPr lang="en-US" smtClean="0"/>
              <a:pPr/>
              <a:t>‹#›</a:t>
            </a:fld>
            <a:endParaRPr lang="en-US" dirty="0"/>
          </a:p>
        </p:txBody>
      </p:sp>
      <p:sp>
        <p:nvSpPr>
          <p:cNvPr id="14" name="Footer Placeholder 11"/>
          <p:cNvSpPr>
            <a:spLocks noGrp="1"/>
          </p:cNvSpPr>
          <p:nvPr>
            <p:ph type="ftr" sz="quarter" idx="3"/>
          </p:nvPr>
        </p:nvSpPr>
        <p:spPr>
          <a:xfrm>
            <a:off x="6748584" y="338992"/>
            <a:ext cx="2133600"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p>
        </p:txBody>
      </p:sp>
      <p:sp>
        <p:nvSpPr>
          <p:cNvPr id="8" name="Rectangle 7"/>
          <p:cNvSpPr/>
          <p:nvPr userDrawn="1"/>
        </p:nvSpPr>
        <p:spPr>
          <a:xfrm>
            <a:off x="0" y="338992"/>
            <a:ext cx="126000" cy="5934808"/>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ru-RU" dirty="0" smtClean="0"/>
              <a:t>Заголовок слайда</a:t>
            </a:r>
            <a:endParaRPr lang="en-US" dirty="0"/>
          </a:p>
        </p:txBody>
      </p:sp>
      <p:sp>
        <p:nvSpPr>
          <p:cNvPr id="3" name="Content Placeholder 2"/>
          <p:cNvSpPr>
            <a:spLocks noGrp="1"/>
          </p:cNvSpPr>
          <p:nvPr>
            <p:ph sz="half" idx="1"/>
          </p:nvPr>
        </p:nvSpPr>
        <p:spPr>
          <a:xfrm>
            <a:off x="594067" y="1282715"/>
            <a:ext cx="4038600" cy="4948752"/>
          </a:xfrm>
        </p:spPr>
        <p:txBody>
          <a:bodyPr>
            <a:normAutofit/>
          </a:bodyPr>
          <a:lstStyle>
            <a:lvl1pPr>
              <a:defRPr sz="1200"/>
            </a:lvl1pPr>
            <a:lvl2pPr>
              <a:buClr>
                <a:srgbClr val="266234"/>
              </a:buClr>
              <a:buSzPct val="120000"/>
              <a:buFont typeface="Arial"/>
              <a:buChar cha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4" name="Content Placeholder 3"/>
          <p:cNvSpPr>
            <a:spLocks noGrp="1"/>
          </p:cNvSpPr>
          <p:nvPr>
            <p:ph sz="half" idx="2"/>
          </p:nvPr>
        </p:nvSpPr>
        <p:spPr>
          <a:xfrm>
            <a:off x="4843584" y="1282715"/>
            <a:ext cx="4038600" cy="4948752"/>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6DDF61C1-2457-E848-BB6B-E1DA9A549776}" type="slidenum">
              <a:rPr lang="en-US" smtClean="0"/>
              <a:pPr/>
              <a:t>‹#›</a:t>
            </a:fld>
            <a:endParaRPr lang="en-US" dirty="0"/>
          </a:p>
        </p:txBody>
      </p:sp>
      <p:sp>
        <p:nvSpPr>
          <p:cNvPr id="10" name="Footer Placeholder 11"/>
          <p:cNvSpPr>
            <a:spLocks noGrp="1"/>
          </p:cNvSpPr>
          <p:nvPr>
            <p:ph type="ftr" sz="quarter" idx="3"/>
          </p:nvPr>
        </p:nvSpPr>
        <p:spPr>
          <a:xfrm>
            <a:off x="6748584" y="338992"/>
            <a:ext cx="2133600"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p>
        </p:txBody>
      </p:sp>
      <p:sp>
        <p:nvSpPr>
          <p:cNvPr id="8" name="Rectangle 7"/>
          <p:cNvSpPr/>
          <p:nvPr userDrawn="1"/>
        </p:nvSpPr>
        <p:spPr>
          <a:xfrm>
            <a:off x="0" y="338992"/>
            <a:ext cx="126000" cy="5934808"/>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ru-RU" dirty="0" smtClean="0"/>
              <a:t>Заголовок слайда</a:t>
            </a:r>
            <a:endParaRPr lang="en-US" dirty="0"/>
          </a:p>
        </p:txBody>
      </p:sp>
      <p:sp>
        <p:nvSpPr>
          <p:cNvPr id="3" name="Text Placeholder 2"/>
          <p:cNvSpPr>
            <a:spLocks noGrp="1"/>
          </p:cNvSpPr>
          <p:nvPr>
            <p:ph type="body" idx="1"/>
          </p:nvPr>
        </p:nvSpPr>
        <p:spPr>
          <a:xfrm>
            <a:off x="594067" y="1240602"/>
            <a:ext cx="3944066" cy="639762"/>
          </a:xfrm>
          <a:solidFill>
            <a:srgbClr val="008000"/>
          </a:solidFill>
        </p:spPr>
        <p:txBody>
          <a:bodyPr lIns="144000"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Click to edit Master text styles</a:t>
            </a:r>
          </a:p>
        </p:txBody>
      </p:sp>
      <p:sp>
        <p:nvSpPr>
          <p:cNvPr id="4" name="Content Placeholder 3"/>
          <p:cNvSpPr>
            <a:spLocks noGrp="1"/>
          </p:cNvSpPr>
          <p:nvPr>
            <p:ph sz="half" idx="2"/>
          </p:nvPr>
        </p:nvSpPr>
        <p:spPr>
          <a:xfrm>
            <a:off x="594067" y="1880365"/>
            <a:ext cx="3944066" cy="4359568"/>
          </a:xfrm>
          <a:solidFill>
            <a:schemeClr val="accent3">
              <a:lumMod val="40000"/>
              <a:lumOff val="60000"/>
            </a:schemeClr>
          </a:solidFill>
          <a:ln>
            <a:noFill/>
          </a:ln>
        </p:spPr>
        <p:txBody>
          <a:bodyPr lIns="144000" tIns="216000">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
        <p:nvSpPr>
          <p:cNvPr id="5" name="Text Placeholder 4"/>
          <p:cNvSpPr>
            <a:spLocks noGrp="1"/>
          </p:cNvSpPr>
          <p:nvPr>
            <p:ph type="body" sz="quarter" idx="3"/>
          </p:nvPr>
        </p:nvSpPr>
        <p:spPr>
          <a:xfrm>
            <a:off x="4762502" y="1240602"/>
            <a:ext cx="4119682" cy="639762"/>
          </a:xfrm>
          <a:solidFill>
            <a:srgbClr val="008000"/>
          </a:solidFill>
        </p:spPr>
        <p:txBody>
          <a:bodyPr lIns="144000" anchor="ctr">
            <a:normAutofit/>
          </a:bodyPr>
          <a:lstStyle>
            <a:lvl1pPr marL="0" indent="0">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Click to edit Master text styles</a:t>
            </a:r>
          </a:p>
        </p:txBody>
      </p:sp>
      <p:sp>
        <p:nvSpPr>
          <p:cNvPr id="6" name="Content Placeholder 5"/>
          <p:cNvSpPr>
            <a:spLocks noGrp="1"/>
          </p:cNvSpPr>
          <p:nvPr>
            <p:ph sz="quarter" idx="4"/>
          </p:nvPr>
        </p:nvSpPr>
        <p:spPr>
          <a:xfrm>
            <a:off x="4762502" y="1880365"/>
            <a:ext cx="4119682" cy="4359568"/>
          </a:xfrm>
          <a:solidFill>
            <a:schemeClr val="accent3">
              <a:lumMod val="40000"/>
              <a:lumOff val="60000"/>
            </a:schemeClr>
          </a:solidFill>
          <a:ln>
            <a:noFill/>
          </a:ln>
        </p:spPr>
        <p:txBody>
          <a:bodyPr lIns="144000" tIns="180000" rIns="216000" bIns="93600">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6DDF61C1-2457-E848-BB6B-E1DA9A549776}" type="slidenum">
              <a:rPr lang="en-US" smtClean="0"/>
              <a:pPr/>
              <a:t>‹#›</a:t>
            </a:fld>
            <a:endParaRPr lang="en-US" dirty="0"/>
          </a:p>
        </p:txBody>
      </p:sp>
      <p:sp>
        <p:nvSpPr>
          <p:cNvPr id="12" name="Footer Placeholder 11"/>
          <p:cNvSpPr>
            <a:spLocks noGrp="1"/>
          </p:cNvSpPr>
          <p:nvPr>
            <p:ph type="ftr" sz="quarter" idx="13"/>
          </p:nvPr>
        </p:nvSpPr>
        <p:spPr>
          <a:xfrm>
            <a:off x="6748584" y="338992"/>
            <a:ext cx="2133600"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p>
        </p:txBody>
      </p:sp>
      <p:sp>
        <p:nvSpPr>
          <p:cNvPr id="10" name="Rectangle 9"/>
          <p:cNvSpPr/>
          <p:nvPr userDrawn="1"/>
        </p:nvSpPr>
        <p:spPr>
          <a:xfrm>
            <a:off x="0" y="338992"/>
            <a:ext cx="126000" cy="5934808"/>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descr="Covers Stripes 01.jpg"/>
          <p:cNvPicPr>
            <a:picLocks noChangeAspect="1"/>
          </p:cNvPicPr>
          <p:nvPr/>
        </p:nvPicPr>
        <p:blipFill>
          <a:blip r:embed="rId2"/>
          <a:stretch>
            <a:fillRect/>
          </a:stretch>
        </p:blipFill>
        <p:spPr>
          <a:xfrm>
            <a:off x="-84672" y="-1495"/>
            <a:ext cx="9326880" cy="6998208"/>
          </a:xfrm>
          <a:prstGeom prst="rect">
            <a:avLst/>
          </a:prstGeom>
          <a:solidFill>
            <a:srgbClr val="9ACD3F"/>
          </a:solidFill>
        </p:spPr>
      </p:pic>
      <p:sp>
        <p:nvSpPr>
          <p:cNvPr id="2" name="Title 1"/>
          <p:cNvSpPr>
            <a:spLocks noGrp="1"/>
          </p:cNvSpPr>
          <p:nvPr>
            <p:ph type="title" hasCustomPrompt="1"/>
          </p:nvPr>
        </p:nvSpPr>
        <p:spPr>
          <a:xfrm>
            <a:off x="594066" y="1540933"/>
            <a:ext cx="5374933" cy="1286934"/>
          </a:xfrm>
        </p:spPr>
        <p:txBody>
          <a:bodyPr anchor="ctr">
            <a:normAutofit/>
          </a:bodyPr>
          <a:lstStyle>
            <a:lvl1pPr>
              <a:defRPr sz="2400" baseline="0"/>
            </a:lvl1pPr>
          </a:lstStyle>
          <a:p>
            <a:r>
              <a:rPr lang="ru-RU" dirty="0" smtClean="0"/>
              <a:t>Закрывающий слайд презентации</a:t>
            </a:r>
            <a:endParaRPr lang="en-US" dirty="0"/>
          </a:p>
        </p:txBody>
      </p:sp>
      <p:sp>
        <p:nvSpPr>
          <p:cNvPr id="8" name="Text Placeholder 7"/>
          <p:cNvSpPr>
            <a:spLocks noGrp="1"/>
          </p:cNvSpPr>
          <p:nvPr>
            <p:ph type="body" sz="quarter" idx="13" hasCustomPrompt="1"/>
          </p:nvPr>
        </p:nvSpPr>
        <p:spPr>
          <a:xfrm>
            <a:off x="594068" y="3462867"/>
            <a:ext cx="2818050" cy="2277534"/>
          </a:xfrm>
        </p:spPr>
        <p:txBody>
          <a:bodyPr anchor="b">
            <a:normAutofit/>
          </a:bodyPr>
          <a:lstStyle>
            <a:lvl1pPr marL="3175" indent="-3175">
              <a:buNone/>
              <a:defRPr sz="1000" baseline="0"/>
            </a:lvl1pPr>
          </a:lstStyle>
          <a:p>
            <a:pPr lvl="0"/>
            <a:r>
              <a:rPr lang="ru-RU" dirty="0" smtClean="0"/>
              <a:t>Текст закрывающего слайда, реквизиты, контактная информация.</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descr="Covers Fields.jpg"/>
          <p:cNvPicPr>
            <a:picLocks noChangeAspect="1"/>
          </p:cNvPicPr>
          <p:nvPr userDrawn="1"/>
        </p:nvPicPr>
        <p:blipFill>
          <a:blip r:embed="rId2"/>
          <a:stretch>
            <a:fillRect/>
          </a:stretch>
        </p:blipFill>
        <p:spPr>
          <a:xfrm>
            <a:off x="0" y="0"/>
            <a:ext cx="9233611" cy="4321088"/>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592670" y="534397"/>
            <a:ext cx="3788829" cy="633943"/>
          </a:xfrm>
        </p:spPr>
        <p:txBody>
          <a:bodyPr anchor="ctr"/>
          <a:lstStyle>
            <a:lvl1pPr>
              <a:buNone/>
              <a:defRPr baseline="0">
                <a:solidFill>
                  <a:schemeClr val="bg1"/>
                </a:solidFill>
              </a:defRPr>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586321" y="4480105"/>
            <a:ext cx="7649629" cy="843148"/>
          </a:xfrm>
        </p:spPr>
        <p:txBody>
          <a:bodyPr anchor="b">
            <a:normAutofit/>
          </a:bodyPr>
          <a:lstStyle>
            <a:lvl1pPr algn="l">
              <a:defRPr sz="2400" b="1">
                <a:solidFill>
                  <a:schemeClr val="tx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586321" y="5449760"/>
            <a:ext cx="7649629" cy="481140"/>
          </a:xfrm>
        </p:spPr>
        <p:txBody>
          <a:bodyPr anchor="t">
            <a:normAutofit/>
          </a:bodyPr>
          <a:lstStyle>
            <a:lvl1pPr marL="0" indent="0" algn="l">
              <a:buNone/>
              <a:defRPr sz="16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40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7" name="Slide Number"/>
          <p:cNvSpPr txBox="1">
            <a:spLocks/>
          </p:cNvSpPr>
          <p:nvPr userDrawn="1"/>
        </p:nvSpPr>
        <p:spPr>
          <a:xfrm>
            <a:off x="8781710" y="6515252"/>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ctr" defTabSz="913562" fontAlgn="base">
              <a:spcBef>
                <a:spcPct val="0"/>
              </a:spcBef>
              <a:spcAft>
                <a:spcPct val="0"/>
              </a:spcAft>
              <a:defRPr/>
            </a:pPr>
            <a:fld id="{42C328C1-A84F-4A39-A664-DBA00541A8C6}" type="slidenum">
              <a:rPr lang="en-US" sz="913" smtClean="0">
                <a:solidFill>
                  <a:srgbClr val="FFFFFF">
                    <a:lumMod val="50000"/>
                  </a:srgbClr>
                </a:solidFill>
                <a:cs typeface="Arial"/>
              </a:rPr>
              <a:pPr algn="ctr" defTabSz="913562" fontAlgn="base">
                <a:spcBef>
                  <a:spcPct val="0"/>
                </a:spcBef>
                <a:spcAft>
                  <a:spcPct val="0"/>
                </a:spcAft>
                <a:defRPr/>
              </a:pPr>
              <a:t>‹#›</a:t>
            </a:fld>
            <a:endParaRPr lang="en-US" sz="913" dirty="0">
              <a:solidFill>
                <a:srgbClr val="FFFFFF">
                  <a:lumMod val="50000"/>
                </a:srgbClr>
              </a:solidFill>
              <a:cs typeface="Arial"/>
            </a:endParaRPr>
          </a:p>
        </p:txBody>
      </p:sp>
    </p:spTree>
    <p:extLst>
      <p:ext uri="{BB962C8B-B14F-4D97-AF65-F5344CB8AC3E}">
        <p14:creationId xmlns:p14="http://schemas.microsoft.com/office/powerpoint/2010/main" val="2912266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6" name="Picture 15" descr="Covers Fields.jpg"/>
          <p:cNvPicPr>
            <a:picLocks noChangeAspect="1"/>
          </p:cNvPicPr>
          <p:nvPr/>
        </p:nvPicPr>
        <p:blipFill>
          <a:blip r:embed="rId2" cstate="print"/>
          <a:stretch>
            <a:fillRect/>
          </a:stretch>
        </p:blipFill>
        <p:spPr>
          <a:xfrm>
            <a:off x="0" y="2"/>
            <a:ext cx="9144000" cy="4279153"/>
          </a:xfrm>
          <a:prstGeom prst="rect">
            <a:avLst/>
          </a:prstGeom>
        </p:spPr>
      </p:pic>
      <p:sp>
        <p:nvSpPr>
          <p:cNvPr id="10" name="Title 1"/>
          <p:cNvSpPr>
            <a:spLocks noGrp="1"/>
          </p:cNvSpPr>
          <p:nvPr>
            <p:ph type="ctrTitle" hasCustomPrompt="1"/>
          </p:nvPr>
        </p:nvSpPr>
        <p:spPr>
          <a:xfrm>
            <a:off x="586321" y="4480105"/>
            <a:ext cx="7649629" cy="843148"/>
          </a:xfrm>
        </p:spPr>
        <p:txBody>
          <a:bodyPr anchor="b">
            <a:normAutofit/>
          </a:bodyPr>
          <a:lstStyle>
            <a:lvl1pPr algn="l">
              <a:defRPr sz="2400" b="1">
                <a:solidFill>
                  <a:schemeClr val="tx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586321" y="5449760"/>
            <a:ext cx="7649629" cy="481140"/>
          </a:xfrm>
        </p:spPr>
        <p:txBody>
          <a:bodyPr anchor="t">
            <a:normAutofit/>
          </a:bodyPr>
          <a:lstStyle>
            <a:lvl1pPr marL="0" indent="0" algn="l">
              <a:buNone/>
              <a:defRPr sz="16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5" name="Rectangle 14"/>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12"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1646420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13" name="Picture 12" descr="Pattern.png"/>
          <p:cNvPicPr>
            <a:picLocks noChangeAspect="1"/>
          </p:cNvPicPr>
          <p:nvPr/>
        </p:nvPicPr>
        <p:blipFill>
          <a:blip r:embed="rId2" cstate="print"/>
          <a:stretch>
            <a:fillRect/>
          </a:stretch>
        </p:blipFill>
        <p:spPr>
          <a:xfrm>
            <a:off x="0" y="2336800"/>
            <a:ext cx="9144000" cy="2171700"/>
          </a:xfrm>
          <a:prstGeom prst="rect">
            <a:avLst/>
          </a:prstGeom>
        </p:spPr>
      </p:pic>
      <p:sp>
        <p:nvSpPr>
          <p:cNvPr id="2" name="Title 1"/>
          <p:cNvSpPr>
            <a:spLocks noGrp="1"/>
          </p:cNvSpPr>
          <p:nvPr>
            <p:ph type="title" hasCustomPrompt="1"/>
          </p:nvPr>
        </p:nvSpPr>
        <p:spPr>
          <a:xfrm>
            <a:off x="440270" y="2540000"/>
            <a:ext cx="3788829" cy="952033"/>
          </a:xfrm>
        </p:spPr>
        <p:txBody>
          <a:bodyPr bIns="187200" anchor="b">
            <a:normAutofit/>
          </a:bodyPr>
          <a:lstStyle>
            <a:lvl1pPr algn="l">
              <a:defRPr sz="2400" b="1" cap="none">
                <a:solidFill>
                  <a:schemeClr val="bg1"/>
                </a:solidFill>
              </a:defRPr>
            </a:lvl1pPr>
          </a:lstStyle>
          <a:p>
            <a:r>
              <a:rPr lang="ru-RU" dirty="0" smtClean="0"/>
              <a:t>Заголовок презентации</a:t>
            </a:r>
            <a:endParaRPr lang="en-US" dirty="0"/>
          </a:p>
        </p:txBody>
      </p:sp>
      <p:sp>
        <p:nvSpPr>
          <p:cNvPr id="7" name="Rectangle 6"/>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
        <p:nvSpPr>
          <p:cNvPr id="15" name="Subtitle 2"/>
          <p:cNvSpPr>
            <a:spLocks noGrp="1"/>
          </p:cNvSpPr>
          <p:nvPr>
            <p:ph type="subTitle" idx="1" hasCustomPrompt="1"/>
          </p:nvPr>
        </p:nvSpPr>
        <p:spPr>
          <a:xfrm>
            <a:off x="440272" y="3649054"/>
            <a:ext cx="3788828" cy="859446"/>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pic>
        <p:nvPicPr>
          <p:cNvPr id="8"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3260564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13" name="Picture 12" descr="Pattern.png"/>
          <p:cNvPicPr>
            <a:picLocks noChangeAspect="1"/>
          </p:cNvPicPr>
          <p:nvPr/>
        </p:nvPicPr>
        <p:blipFill>
          <a:blip r:embed="rId2" cstate="print"/>
          <a:stretch>
            <a:fillRect/>
          </a:stretch>
        </p:blipFill>
        <p:spPr>
          <a:xfrm>
            <a:off x="0" y="2336800"/>
            <a:ext cx="9144000" cy="4521200"/>
          </a:xfrm>
          <a:prstGeom prst="rect">
            <a:avLst/>
          </a:prstGeom>
        </p:spPr>
      </p:pic>
      <p:sp>
        <p:nvSpPr>
          <p:cNvPr id="2" name="Title 1"/>
          <p:cNvSpPr>
            <a:spLocks noGrp="1"/>
          </p:cNvSpPr>
          <p:nvPr>
            <p:ph type="title" hasCustomPrompt="1"/>
          </p:nvPr>
        </p:nvSpPr>
        <p:spPr>
          <a:xfrm>
            <a:off x="440270" y="2540000"/>
            <a:ext cx="3788829" cy="952033"/>
          </a:xfrm>
        </p:spPr>
        <p:txBody>
          <a:bodyPr bIns="187200" anchor="b">
            <a:normAutofit/>
          </a:bodyPr>
          <a:lstStyle>
            <a:lvl1pPr algn="l">
              <a:defRPr sz="2400" b="1" cap="none">
                <a:solidFill>
                  <a:schemeClr val="bg1"/>
                </a:solidFill>
              </a:defRPr>
            </a:lvl1pPr>
          </a:lstStyle>
          <a:p>
            <a:r>
              <a:rPr lang="ru-RU" dirty="0" smtClean="0"/>
              <a:t>Заголовок презентации</a:t>
            </a:r>
            <a:endParaRPr lang="en-US" dirty="0"/>
          </a:p>
        </p:txBody>
      </p:sp>
      <p:sp>
        <p:nvSpPr>
          <p:cNvPr id="7" name="Rectangle 6"/>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
        <p:nvSpPr>
          <p:cNvPr id="15" name="Subtitle 2"/>
          <p:cNvSpPr>
            <a:spLocks noGrp="1"/>
          </p:cNvSpPr>
          <p:nvPr>
            <p:ph type="subTitle" idx="1" hasCustomPrompt="1"/>
          </p:nvPr>
        </p:nvSpPr>
        <p:spPr>
          <a:xfrm>
            <a:off x="440272" y="3649054"/>
            <a:ext cx="3788828" cy="859446"/>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pic>
        <p:nvPicPr>
          <p:cNvPr id="8"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145286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5" name="Picture 4" descr="Covers Grass 01.jpg"/>
          <p:cNvPicPr>
            <a:picLocks noChangeAspect="1"/>
          </p:cNvPicPr>
          <p:nvPr/>
        </p:nvPicPr>
        <p:blipFill>
          <a:blip r:embed="rId2" cstate="print"/>
          <a:stretch>
            <a:fillRect/>
          </a:stretch>
        </p:blipFill>
        <p:spPr>
          <a:xfrm>
            <a:off x="2" y="0"/>
            <a:ext cx="9164007" cy="6876000"/>
          </a:xfrm>
          <a:prstGeom prst="rect">
            <a:avLst/>
          </a:prstGeom>
        </p:spPr>
      </p:pic>
      <p:sp>
        <p:nvSpPr>
          <p:cNvPr id="6" name="Rectangle 5"/>
          <p:cNvSpPr/>
          <p:nvPr/>
        </p:nvSpPr>
        <p:spPr>
          <a:xfrm>
            <a:off x="0" y="1723054"/>
            <a:ext cx="126000" cy="5151600"/>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
        <p:nvSpPr>
          <p:cNvPr id="10" name="Title 1"/>
          <p:cNvSpPr>
            <a:spLocks noGrp="1"/>
          </p:cNvSpPr>
          <p:nvPr>
            <p:ph type="ctrTitle" hasCustomPrompt="1"/>
          </p:nvPr>
        </p:nvSpPr>
        <p:spPr>
          <a:xfrm>
            <a:off x="440271" y="2332386"/>
            <a:ext cx="7471829" cy="843148"/>
          </a:xfrm>
        </p:spPr>
        <p:txBody>
          <a:bodyPr anchor="b">
            <a:normAutofit/>
          </a:bodyPr>
          <a:lstStyle>
            <a:lvl1pPr algn="l">
              <a:defRPr sz="2400" b="1">
                <a:solidFill>
                  <a:schemeClr val="bg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440271" y="3492033"/>
            <a:ext cx="7471829" cy="1294448"/>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8" name="Rectangle 6"/>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
        <p:nvSpPr>
          <p:cNvPr id="14" name="Rectangle 6"/>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9"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15820160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2" name="Picture 11" descr="Covers Stripes 01.jpg"/>
          <p:cNvPicPr>
            <a:picLocks noChangeAspect="1"/>
          </p:cNvPicPr>
          <p:nvPr/>
        </p:nvPicPr>
        <p:blipFill>
          <a:blip r:embed="rId2" cstate="print"/>
          <a:stretch>
            <a:fillRect/>
          </a:stretch>
        </p:blipFill>
        <p:spPr>
          <a:xfrm>
            <a:off x="0" y="0"/>
            <a:ext cx="9164008" cy="7173416"/>
          </a:xfrm>
          <a:prstGeom prst="rect">
            <a:avLst/>
          </a:prstGeom>
        </p:spPr>
      </p:pic>
      <p:sp>
        <p:nvSpPr>
          <p:cNvPr id="2" name="Title 1"/>
          <p:cNvSpPr>
            <a:spLocks noGrp="1"/>
          </p:cNvSpPr>
          <p:nvPr>
            <p:ph type="title" hasCustomPrompt="1"/>
          </p:nvPr>
        </p:nvSpPr>
        <p:spPr>
          <a:xfrm>
            <a:off x="440270" y="1967281"/>
            <a:ext cx="7772400" cy="1099609"/>
          </a:xfrm>
        </p:spPr>
        <p:txBody>
          <a:bodyPr anchor="b">
            <a:normAutofit/>
          </a:bodyPr>
          <a:lstStyle>
            <a:lvl1pPr algn="l">
              <a:defRPr sz="2400" b="1" cap="none">
                <a:solidFill>
                  <a:schemeClr val="tx1"/>
                </a:solidFill>
              </a:defRPr>
            </a:lvl1pPr>
          </a:lstStyle>
          <a:p>
            <a:r>
              <a:rPr lang="ru-RU" dirty="0" smtClean="0"/>
              <a:t>Заголовок раздела презентации</a:t>
            </a:r>
            <a:endParaRPr lang="en-US" dirty="0"/>
          </a:p>
        </p:txBody>
      </p:sp>
      <p:sp>
        <p:nvSpPr>
          <p:cNvPr id="17" name="Rectangle 6"/>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6"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3859598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Covers Stripes 01.jpg"/>
          <p:cNvPicPr>
            <a:picLocks noChangeAspect="1"/>
          </p:cNvPicPr>
          <p:nvPr/>
        </p:nvPicPr>
        <p:blipFill>
          <a:blip r:embed="rId2" cstate="print"/>
          <a:stretch>
            <a:fillRect/>
          </a:stretch>
        </p:blipFill>
        <p:spPr>
          <a:xfrm>
            <a:off x="-36512" y="0"/>
            <a:ext cx="9233611" cy="7029400"/>
          </a:xfrm>
          <a:prstGeom prst="rect">
            <a:avLst/>
          </a:prstGeom>
        </p:spPr>
      </p:pic>
      <p:sp>
        <p:nvSpPr>
          <p:cNvPr id="2" name="Title 1"/>
          <p:cNvSpPr>
            <a:spLocks noGrp="1"/>
          </p:cNvSpPr>
          <p:nvPr>
            <p:ph type="title" hasCustomPrompt="1"/>
          </p:nvPr>
        </p:nvSpPr>
        <p:spPr>
          <a:xfrm>
            <a:off x="594067" y="116632"/>
            <a:ext cx="4168434" cy="633943"/>
          </a:xfrm>
        </p:spPr>
        <p:txBody>
          <a:bodyPr anchor="ctr">
            <a:normAutofit/>
          </a:bodyPr>
          <a:lstStyle>
            <a:lvl1pPr>
              <a:defRPr sz="1600"/>
            </a:lvl1pPr>
          </a:lstStyle>
          <a:p>
            <a:r>
              <a:rPr lang="ru-RU" dirty="0" smtClean="0"/>
              <a:t>Заголовок слайда</a:t>
            </a:r>
            <a:endParaRPr lang="en-US" dirty="0"/>
          </a:p>
        </p:txBody>
      </p:sp>
      <p:sp>
        <p:nvSpPr>
          <p:cNvPr id="3" name="Content Placeholder 2"/>
          <p:cNvSpPr>
            <a:spLocks noGrp="1"/>
          </p:cNvSpPr>
          <p:nvPr>
            <p:ph idx="1"/>
          </p:nvPr>
        </p:nvSpPr>
        <p:spPr>
          <a:xfrm>
            <a:off x="594068" y="1562100"/>
            <a:ext cx="8296552" cy="4470400"/>
          </a:xfrm>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6" name="Slide Number Placeholder 5"/>
          <p:cNvSpPr>
            <a:spLocks noGrp="1"/>
          </p:cNvSpPr>
          <p:nvPr>
            <p:ph type="sldNum" sz="quarter" idx="12"/>
          </p:nvPr>
        </p:nvSpPr>
        <p:spPr>
          <a:xfrm>
            <a:off x="6804248" y="6592267"/>
            <a:ext cx="2133600" cy="265733"/>
          </a:xfrm>
        </p:spPr>
        <p:txBody>
          <a:bodyPr/>
          <a:lstStyle>
            <a:lvl1pPr>
              <a:defRPr sz="1000" b="1">
                <a:solidFill>
                  <a:schemeClr val="bg1"/>
                </a:solidFill>
              </a:defRPr>
            </a:lvl1pPr>
          </a:lstStyle>
          <a:p>
            <a:fld id="{BB5B8D61-EFC6-4DBD-87D9-F0AAD6E7E683}" type="slidenum">
              <a:rPr lang="ru-RU" smtClean="0">
                <a:solidFill>
                  <a:prstClr val="white"/>
                </a:solidFill>
              </a:rPr>
              <a:pPr/>
              <a:t>‹#›</a:t>
            </a:fld>
            <a:endParaRPr lang="ru-RU" dirty="0">
              <a:solidFill>
                <a:prstClr val="white"/>
              </a:solidFill>
            </a:endParaRPr>
          </a:p>
        </p:txBody>
      </p:sp>
      <p:sp>
        <p:nvSpPr>
          <p:cNvPr id="10" name="Rectangle 9"/>
          <p:cNvSpPr/>
          <p:nvPr/>
        </p:nvSpPr>
        <p:spPr>
          <a:xfrm>
            <a:off x="-36512" y="116633"/>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12" name="Picture 6" descr="Logo.png"/>
          <p:cNvPicPr>
            <a:picLocks noChangeAspect="1"/>
          </p:cNvPicPr>
          <p:nvPr/>
        </p:nvPicPr>
        <p:blipFill>
          <a:blip r:embed="rId3" cstate="print"/>
          <a:stretch>
            <a:fillRect/>
          </a:stretch>
        </p:blipFill>
        <p:spPr>
          <a:xfrm>
            <a:off x="5956513" y="116632"/>
            <a:ext cx="3200187" cy="633942"/>
          </a:xfrm>
          <a:prstGeom prst="rect">
            <a:avLst/>
          </a:prstGeom>
        </p:spPr>
      </p:pic>
    </p:spTree>
    <p:extLst>
      <p:ext uri="{BB962C8B-B14F-4D97-AF65-F5344CB8AC3E}">
        <p14:creationId xmlns:p14="http://schemas.microsoft.com/office/powerpoint/2010/main" val="1342542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9" name="Picture 8" descr="Covers Stripes 01.jpg"/>
          <p:cNvPicPr>
            <a:picLocks noChangeAspect="1"/>
          </p:cNvPicPr>
          <p:nvPr/>
        </p:nvPicPr>
        <p:blipFill>
          <a:blip r:embed="rId2" cstate="print"/>
          <a:stretch>
            <a:fillRect/>
          </a:stretch>
        </p:blipFill>
        <p:spPr>
          <a:xfrm>
            <a:off x="0" y="0"/>
            <a:ext cx="9233611" cy="6928225"/>
          </a:xfrm>
          <a:prstGeom prst="rect">
            <a:avLst/>
          </a:prstGeom>
        </p:spPr>
      </p:pic>
      <p:sp>
        <p:nvSpPr>
          <p:cNvPr id="3" name="Content Placeholder 2"/>
          <p:cNvSpPr>
            <a:spLocks noGrp="1"/>
          </p:cNvSpPr>
          <p:nvPr>
            <p:ph sz="half" idx="1"/>
          </p:nvPr>
        </p:nvSpPr>
        <p:spPr>
          <a:xfrm>
            <a:off x="594067" y="1549399"/>
            <a:ext cx="4038600" cy="4470401"/>
          </a:xfrm>
        </p:spPr>
        <p:txBody>
          <a:bodyPr>
            <a:normAutofit/>
          </a:bodyPr>
          <a:lstStyle>
            <a:lvl1pPr>
              <a:defRPr sz="1200"/>
            </a:lvl1pPr>
            <a:lvl2pPr>
              <a:buClr>
                <a:srgbClr val="266234"/>
              </a:buClr>
              <a:buSzPct val="120000"/>
              <a:buFont typeface="Arial"/>
              <a:buChar cha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dirty="0" smtClean="0"/>
              <a:t>Click to edit Master text styles</a:t>
            </a:r>
          </a:p>
          <a:p>
            <a:pPr lvl="1"/>
            <a:r>
              <a:rPr lang="ru-RU" dirty="0" smtClean="0"/>
              <a:t>Second level</a:t>
            </a:r>
          </a:p>
          <a:p>
            <a:pPr lvl="2"/>
            <a:r>
              <a:rPr lang="ru-RU" dirty="0" smtClean="0"/>
              <a:t>Third level</a:t>
            </a:r>
          </a:p>
          <a:p>
            <a:pPr lvl="3"/>
            <a:r>
              <a:rPr lang="ru-RU" dirty="0" smtClean="0"/>
              <a:t>Fourth level</a:t>
            </a:r>
          </a:p>
          <a:p>
            <a:pPr lvl="4"/>
            <a:r>
              <a:rPr lang="ru-RU" dirty="0" smtClean="0"/>
              <a:t>Fifth level</a:t>
            </a:r>
            <a:endParaRPr lang="en-US" dirty="0"/>
          </a:p>
        </p:txBody>
      </p:sp>
      <p:sp>
        <p:nvSpPr>
          <p:cNvPr id="4" name="Content Placeholder 3"/>
          <p:cNvSpPr>
            <a:spLocks noGrp="1"/>
          </p:cNvSpPr>
          <p:nvPr>
            <p:ph sz="half" idx="2"/>
          </p:nvPr>
        </p:nvSpPr>
        <p:spPr>
          <a:xfrm>
            <a:off x="4843584" y="1549399"/>
            <a:ext cx="4038600" cy="4470401"/>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15" name="Slide Number Placeholder 5"/>
          <p:cNvSpPr>
            <a:spLocks noGrp="1"/>
          </p:cNvSpPr>
          <p:nvPr>
            <p:ph type="sldNum" sz="quarter" idx="12"/>
          </p:nvPr>
        </p:nvSpPr>
        <p:spPr>
          <a:xfrm>
            <a:off x="6761284" y="6527720"/>
            <a:ext cx="2133600" cy="365125"/>
          </a:xfrm>
        </p:spPr>
        <p:txBody>
          <a:bodyPr/>
          <a:lstStyle>
            <a:lvl1pPr>
              <a:defRPr sz="1000" b="1">
                <a:solidFill>
                  <a:schemeClr val="bg1"/>
                </a:solidFill>
              </a:defRPr>
            </a:lvl1pPr>
          </a:lstStyle>
          <a:p>
            <a:fld id="{BB5B8D61-EFC6-4DBD-87D9-F0AAD6E7E683}" type="slidenum">
              <a:rPr lang="ru-RU" smtClean="0">
                <a:solidFill>
                  <a:prstClr val="white"/>
                </a:solidFill>
              </a:rPr>
              <a:pPr/>
              <a:t>‹#›</a:t>
            </a:fld>
            <a:endParaRPr lang="ru-RU" dirty="0">
              <a:solidFill>
                <a:prstClr val="white"/>
              </a:solidFill>
            </a:endParaRPr>
          </a:p>
        </p:txBody>
      </p:sp>
      <p:sp>
        <p:nvSpPr>
          <p:cNvPr id="11" name="Title 1"/>
          <p:cNvSpPr>
            <a:spLocks noGrp="1"/>
          </p:cNvSpPr>
          <p:nvPr>
            <p:ph type="title" hasCustomPrompt="1"/>
          </p:nvPr>
        </p:nvSpPr>
        <p:spPr>
          <a:xfrm>
            <a:off x="594067" y="116632"/>
            <a:ext cx="4168434" cy="633943"/>
          </a:xfrm>
        </p:spPr>
        <p:txBody>
          <a:bodyPr anchor="ctr">
            <a:normAutofit/>
          </a:bodyPr>
          <a:lstStyle>
            <a:lvl1pPr>
              <a:defRPr sz="1600"/>
            </a:lvl1pPr>
          </a:lstStyle>
          <a:p>
            <a:r>
              <a:rPr lang="ru-RU" dirty="0" smtClean="0"/>
              <a:t>Заголовок слайда</a:t>
            </a:r>
            <a:endParaRPr lang="en-US" dirty="0"/>
          </a:p>
        </p:txBody>
      </p:sp>
      <p:sp>
        <p:nvSpPr>
          <p:cNvPr id="12" name="Rectangle 9"/>
          <p:cNvSpPr/>
          <p:nvPr/>
        </p:nvSpPr>
        <p:spPr>
          <a:xfrm>
            <a:off x="0" y="116633"/>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10" name="Picture 6" descr="Logo.png"/>
          <p:cNvPicPr>
            <a:picLocks noChangeAspect="1"/>
          </p:cNvPicPr>
          <p:nvPr/>
        </p:nvPicPr>
        <p:blipFill>
          <a:blip r:embed="rId3" cstate="print"/>
          <a:stretch>
            <a:fillRect/>
          </a:stretch>
        </p:blipFill>
        <p:spPr>
          <a:xfrm>
            <a:off x="5956513" y="116632"/>
            <a:ext cx="3200187" cy="633942"/>
          </a:xfrm>
          <a:prstGeom prst="rect">
            <a:avLst/>
          </a:prstGeom>
        </p:spPr>
      </p:pic>
    </p:spTree>
    <p:extLst>
      <p:ext uri="{BB962C8B-B14F-4D97-AF65-F5344CB8AC3E}">
        <p14:creationId xmlns:p14="http://schemas.microsoft.com/office/powerpoint/2010/main" val="228424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descr="Covers Stripes 01.jpg"/>
          <p:cNvPicPr>
            <a:picLocks noChangeAspect="1"/>
          </p:cNvPicPr>
          <p:nvPr/>
        </p:nvPicPr>
        <p:blipFill>
          <a:blip r:embed="rId2" cstate="print"/>
          <a:stretch>
            <a:fillRect/>
          </a:stretch>
        </p:blipFill>
        <p:spPr>
          <a:xfrm>
            <a:off x="-84672" y="-1495"/>
            <a:ext cx="9326880" cy="6998208"/>
          </a:xfrm>
          <a:prstGeom prst="rect">
            <a:avLst/>
          </a:prstGeom>
          <a:solidFill>
            <a:srgbClr val="9ACD3F"/>
          </a:solidFill>
        </p:spPr>
      </p:pic>
      <p:sp>
        <p:nvSpPr>
          <p:cNvPr id="2" name="Title 1"/>
          <p:cNvSpPr>
            <a:spLocks noGrp="1"/>
          </p:cNvSpPr>
          <p:nvPr>
            <p:ph type="title" hasCustomPrompt="1"/>
          </p:nvPr>
        </p:nvSpPr>
        <p:spPr>
          <a:xfrm>
            <a:off x="594066" y="1540933"/>
            <a:ext cx="5374933" cy="1286934"/>
          </a:xfrm>
        </p:spPr>
        <p:txBody>
          <a:bodyPr anchor="ctr">
            <a:normAutofit/>
          </a:bodyPr>
          <a:lstStyle>
            <a:lvl1pPr>
              <a:defRPr sz="2400" baseline="0"/>
            </a:lvl1pPr>
          </a:lstStyle>
          <a:p>
            <a:r>
              <a:rPr lang="ru-RU" dirty="0" smtClean="0"/>
              <a:t>Закрывающий слайд презентации</a:t>
            </a:r>
            <a:endParaRPr lang="en-US" dirty="0"/>
          </a:p>
        </p:txBody>
      </p:sp>
      <p:sp>
        <p:nvSpPr>
          <p:cNvPr id="8" name="Text Placeholder 7"/>
          <p:cNvSpPr>
            <a:spLocks noGrp="1"/>
          </p:cNvSpPr>
          <p:nvPr>
            <p:ph type="body" sz="quarter" idx="13" hasCustomPrompt="1"/>
          </p:nvPr>
        </p:nvSpPr>
        <p:spPr>
          <a:xfrm>
            <a:off x="594068" y="3462867"/>
            <a:ext cx="2818050" cy="2277534"/>
          </a:xfrm>
        </p:spPr>
        <p:txBody>
          <a:bodyPr anchor="b">
            <a:normAutofit/>
          </a:bodyPr>
          <a:lstStyle>
            <a:lvl1pPr marL="3175" indent="-3175">
              <a:buNone/>
              <a:defRPr sz="1000" baseline="0"/>
            </a:lvl1pPr>
          </a:lstStyle>
          <a:p>
            <a:pPr lvl="0"/>
            <a:r>
              <a:rPr lang="ru-RU" dirty="0" smtClean="0"/>
              <a:t>Текст закрывающего слайда, реквизиты, контактная информация.</a:t>
            </a:r>
            <a:endParaRPr lang="en-US" dirty="0"/>
          </a:p>
        </p:txBody>
      </p:sp>
    </p:spTree>
    <p:extLst>
      <p:ext uri="{BB962C8B-B14F-4D97-AF65-F5344CB8AC3E}">
        <p14:creationId xmlns:p14="http://schemas.microsoft.com/office/powerpoint/2010/main" val="288103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6" name="Picture 15" descr="Covers Fields.jpg"/>
          <p:cNvPicPr>
            <a:picLocks noChangeAspect="1"/>
          </p:cNvPicPr>
          <p:nvPr userDrawn="1"/>
        </p:nvPicPr>
        <p:blipFill>
          <a:blip r:embed="rId2"/>
          <a:stretch>
            <a:fillRect/>
          </a:stretch>
        </p:blipFill>
        <p:spPr>
          <a:xfrm>
            <a:off x="1" y="0"/>
            <a:ext cx="9233609" cy="4321088"/>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592670" y="534397"/>
            <a:ext cx="3788829" cy="633943"/>
          </a:xfrm>
        </p:spPr>
        <p:txBody>
          <a:bodyPr anchor="ctr"/>
          <a:lstStyle>
            <a:lvl1pPr>
              <a:buNone/>
              <a:defRPr baseline="0">
                <a:solidFill>
                  <a:schemeClr val="bg1"/>
                </a:solidFill>
              </a:defRPr>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586321" y="4480105"/>
            <a:ext cx="7649629" cy="843148"/>
          </a:xfrm>
        </p:spPr>
        <p:txBody>
          <a:bodyPr anchor="b">
            <a:normAutofit/>
          </a:bodyPr>
          <a:lstStyle>
            <a:lvl1pPr algn="l">
              <a:defRPr sz="2400" b="1">
                <a:solidFill>
                  <a:schemeClr val="tx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586321" y="5449760"/>
            <a:ext cx="7649629" cy="481140"/>
          </a:xfrm>
        </p:spPr>
        <p:txBody>
          <a:bodyPr anchor="t">
            <a:normAutofit/>
          </a:bodyPr>
          <a:lstStyle>
            <a:lvl1pPr marL="0" indent="0" algn="l">
              <a:buNone/>
              <a:defRPr sz="16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grpSp>
        <p:nvGrpSpPr>
          <p:cNvPr id="3" name="Группа 12"/>
          <p:cNvGrpSpPr/>
          <p:nvPr/>
        </p:nvGrpSpPr>
        <p:grpSpPr>
          <a:xfrm>
            <a:off x="0" y="9525"/>
            <a:ext cx="9144000" cy="6838950"/>
            <a:chOff x="0" y="9525"/>
            <a:chExt cx="9144000" cy="6838950"/>
          </a:xfrm>
        </p:grpSpPr>
        <p:pic>
          <p:nvPicPr>
            <p:cNvPr id="2" name="Picture 2" descr="C:\Documents and Settings\MArkin-AA\Рабочий стол\cover.jpg"/>
            <p:cNvPicPr>
              <a:picLocks noChangeAspect="1" noChangeArrowheads="1"/>
            </p:cNvPicPr>
            <p:nvPr userDrawn="1"/>
          </p:nvPicPr>
          <p:blipFill>
            <a:blip r:embed="rId2" cstate="print"/>
            <a:srcRect/>
            <a:stretch>
              <a:fillRect/>
            </a:stretch>
          </p:blipFill>
          <p:spPr bwMode="auto">
            <a:xfrm>
              <a:off x="0" y="9525"/>
              <a:ext cx="9144000" cy="6838950"/>
            </a:xfrm>
            <a:prstGeom prst="rect">
              <a:avLst/>
            </a:prstGeom>
            <a:noFill/>
          </p:spPr>
        </p:pic>
        <p:sp>
          <p:nvSpPr>
            <p:cNvPr id="8" name="Прямоугольник 7"/>
            <p:cNvSpPr/>
            <p:nvPr userDrawn="1"/>
          </p:nvSpPr>
          <p:spPr>
            <a:xfrm>
              <a:off x="7631394" y="2152649"/>
              <a:ext cx="151389" cy="3614400"/>
            </a:xfrm>
            <a:prstGeom prst="rect">
              <a:avLst/>
            </a:prstGeom>
            <a:solidFill>
              <a:srgbClr val="F1C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ru-RU" sz="2700" dirty="0">
                <a:solidFill>
                  <a:prstClr val="white"/>
                </a:solidFill>
                <a:sym typeface="Gill Sans"/>
              </a:endParaRPr>
            </a:p>
          </p:txBody>
        </p:sp>
        <p:sp>
          <p:nvSpPr>
            <p:cNvPr id="9" name="Прямоугольник 8"/>
            <p:cNvSpPr/>
            <p:nvPr userDrawn="1"/>
          </p:nvSpPr>
          <p:spPr>
            <a:xfrm>
              <a:off x="6179080" y="2146669"/>
              <a:ext cx="195248" cy="3614400"/>
            </a:xfrm>
            <a:prstGeom prst="rect">
              <a:avLst/>
            </a:prstGeom>
            <a:solidFill>
              <a:srgbClr val="0D4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ru-RU" sz="2700" dirty="0">
                <a:solidFill>
                  <a:prstClr val="white"/>
                </a:solidFill>
                <a:sym typeface="Gill Sans"/>
              </a:endParaRPr>
            </a:p>
          </p:txBody>
        </p:sp>
        <p:sp>
          <p:nvSpPr>
            <p:cNvPr id="10" name="Прямоугольник 9"/>
            <p:cNvSpPr/>
            <p:nvPr userDrawn="1"/>
          </p:nvSpPr>
          <p:spPr>
            <a:xfrm>
              <a:off x="7277942" y="2155004"/>
              <a:ext cx="262485" cy="3614400"/>
            </a:xfrm>
            <a:prstGeom prst="rect">
              <a:avLst/>
            </a:prstGeom>
            <a:solidFill>
              <a:srgbClr val="57A2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ru-RU" sz="2700" dirty="0">
                <a:solidFill>
                  <a:prstClr val="white"/>
                </a:solidFill>
                <a:sym typeface="Gill Sans"/>
              </a:endParaRPr>
            </a:p>
          </p:txBody>
        </p:sp>
      </p:grpSp>
      <p:sp>
        <p:nvSpPr>
          <p:cNvPr id="14" name="Rectangle 13"/>
          <p:cNvSpPr/>
          <p:nvPr/>
        </p:nvSpPr>
        <p:spPr>
          <a:xfrm>
            <a:off x="0" y="2152649"/>
            <a:ext cx="126000" cy="3619501"/>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
        <p:nvSpPr>
          <p:cNvPr id="15" name="Rectangle 14"/>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pic>
        <p:nvPicPr>
          <p:cNvPr id="11" name="Picture 6" descr="Logo.png"/>
          <p:cNvPicPr>
            <a:picLocks noChangeAspect="1"/>
          </p:cNvPicPr>
          <p:nvPr/>
        </p:nvPicPr>
        <p:blipFill>
          <a:blip r:embed="rId3" cstate="print"/>
          <a:stretch>
            <a:fillRect/>
          </a:stretch>
        </p:blipFill>
        <p:spPr>
          <a:xfrm>
            <a:off x="5956513" y="534396"/>
            <a:ext cx="3200187" cy="633942"/>
          </a:xfrm>
          <a:prstGeom prst="rect">
            <a:avLst/>
          </a:prstGeom>
        </p:spPr>
      </p:pic>
    </p:spTree>
    <p:extLst>
      <p:ext uri="{BB962C8B-B14F-4D97-AF65-F5344CB8AC3E}">
        <p14:creationId xmlns:p14="http://schemas.microsoft.com/office/powerpoint/2010/main" val="14792342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214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9425342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5573849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433176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313460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7025359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5906730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rmAutofit/>
          </a:bodyPr>
          <a:lstStyle>
            <a:lvl1pPr>
              <a:defRPr sz="1600"/>
            </a:lvl1pPr>
          </a:lstStyle>
          <a:p>
            <a:r>
              <a:rPr lang="ru-RU" dirty="0" smtClean="0"/>
              <a:t>Заголовок слайда</a:t>
            </a:r>
            <a:endParaRPr lang="en-US" dirty="0"/>
          </a:p>
        </p:txBody>
      </p:sp>
      <p:sp>
        <p:nvSpPr>
          <p:cNvPr id="3" name="Content Placeholder 2"/>
          <p:cNvSpPr>
            <a:spLocks noGrp="1"/>
          </p:cNvSpPr>
          <p:nvPr>
            <p:ph idx="1"/>
          </p:nvPr>
        </p:nvSpPr>
        <p:spPr>
          <a:xfrm>
            <a:off x="594068" y="1274549"/>
            <a:ext cx="8296552" cy="4999251"/>
          </a:xfrm>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700" dirty="0">
              <a:solidFill>
                <a:srgbClr val="000000"/>
              </a:solidFill>
              <a:latin typeface="Gill Sans"/>
              <a:sym typeface="Gill Sans"/>
            </a:endParaRPr>
          </a:p>
        </p:txBody>
      </p:sp>
      <p:sp>
        <p:nvSpPr>
          <p:cNvPr id="6" name="Slide Number Placeholder 5"/>
          <p:cNvSpPr>
            <a:spLocks noGrp="1"/>
          </p:cNvSpPr>
          <p:nvPr>
            <p:ph type="sldNum" sz="quarter" idx="12"/>
          </p:nvPr>
        </p:nvSpPr>
        <p:spPr/>
        <p:txBody>
          <a:bodyPr/>
          <a:lstStyle/>
          <a:p>
            <a:fld id="{6DDF61C1-2457-E848-BB6B-E1DA9A549776}" type="slidenum">
              <a:rPr lang="en-US" smtClean="0">
                <a:solidFill>
                  <a:prstClr val="black"/>
                </a:solidFill>
              </a:rPr>
              <a:pPr/>
              <a:t>‹#›</a:t>
            </a:fld>
            <a:endParaRPr lang="en-US" dirty="0">
              <a:solidFill>
                <a:prstClr val="black"/>
              </a:solidFill>
            </a:endParaRPr>
          </a:p>
        </p:txBody>
      </p:sp>
      <p:sp>
        <p:nvSpPr>
          <p:cNvPr id="14" name="Footer Placeholder 11"/>
          <p:cNvSpPr>
            <a:spLocks noGrp="1"/>
          </p:cNvSpPr>
          <p:nvPr>
            <p:ph type="ftr" sz="quarter" idx="3"/>
          </p:nvPr>
        </p:nvSpPr>
        <p:spPr>
          <a:xfrm>
            <a:off x="6748584" y="338992"/>
            <a:ext cx="2133600"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solidFill>
                <a:prstClr val="black"/>
              </a:solidFill>
            </a:endParaRPr>
          </a:p>
        </p:txBody>
      </p:sp>
      <p:sp>
        <p:nvSpPr>
          <p:cNvPr id="7" name="Rectangle 6"/>
          <p:cNvSpPr/>
          <p:nvPr userDrawn="1"/>
        </p:nvSpPr>
        <p:spPr>
          <a:xfrm>
            <a:off x="0" y="338992"/>
            <a:ext cx="126000" cy="5934808"/>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700" dirty="0">
              <a:solidFill>
                <a:prstClr val="white"/>
              </a:solidFill>
              <a:sym typeface="Gill Sans"/>
            </a:endParaRPr>
          </a:p>
        </p:txBody>
      </p:sp>
    </p:spTree>
    <p:extLst>
      <p:ext uri="{BB962C8B-B14F-4D97-AF65-F5344CB8AC3E}">
        <p14:creationId xmlns:p14="http://schemas.microsoft.com/office/powerpoint/2010/main" val="2055991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ru-RU" sz="2700" dirty="0">
              <a:solidFill>
                <a:srgbClr val="000000"/>
              </a:solidFill>
              <a:latin typeface="Gill Sans"/>
              <a:sym typeface="Gill Sans"/>
            </a:endParaRPr>
          </a:p>
        </p:txBody>
      </p:sp>
      <p:sp>
        <p:nvSpPr>
          <p:cNvPr id="5" name="Нижний колонтитул 4"/>
          <p:cNvSpPr>
            <a:spLocks noGrp="1"/>
          </p:cNvSpPr>
          <p:nvPr>
            <p:ph type="ftr" sz="quarter" idx="11"/>
          </p:nvPr>
        </p:nvSpPr>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155380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6" name="Picture 15" descr="Covers Fields.jpg"/>
          <p:cNvPicPr>
            <a:picLocks noChangeAspect="1"/>
          </p:cNvPicPr>
          <p:nvPr userDrawn="1"/>
        </p:nvPicPr>
        <p:blipFill>
          <a:blip r:embed="rId2"/>
          <a:stretch>
            <a:fillRect/>
          </a:stretch>
        </p:blipFill>
        <p:spPr>
          <a:xfrm>
            <a:off x="1" y="0"/>
            <a:ext cx="9233609" cy="4321087"/>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592670" y="534397"/>
            <a:ext cx="3788829" cy="633943"/>
          </a:xfrm>
        </p:spPr>
        <p:txBody>
          <a:bodyPr anchor="ctr"/>
          <a:lstStyle>
            <a:lvl1pPr>
              <a:buNone/>
              <a:defRPr baseline="0">
                <a:solidFill>
                  <a:schemeClr val="bg1"/>
                </a:solidFill>
              </a:defRPr>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586321" y="4480105"/>
            <a:ext cx="7649629" cy="843148"/>
          </a:xfrm>
        </p:spPr>
        <p:txBody>
          <a:bodyPr anchor="b">
            <a:normAutofit/>
          </a:bodyPr>
          <a:lstStyle>
            <a:lvl1pPr algn="l">
              <a:defRPr sz="2400" b="1">
                <a:solidFill>
                  <a:schemeClr val="tx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586321" y="5449760"/>
            <a:ext cx="7649629" cy="481140"/>
          </a:xfrm>
        </p:spPr>
        <p:txBody>
          <a:bodyPr anchor="t">
            <a:normAutofit/>
          </a:bodyPr>
          <a:lstStyle>
            <a:lvl1pPr marL="0" indent="0" algn="l">
              <a:buNone/>
              <a:defRPr sz="16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1410872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9884954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63231144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6068610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4409938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41477376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7623552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1468632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1022364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217413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Covers Grass 01.jpg"/>
          <p:cNvPicPr>
            <a:picLocks noChangeAspect="1"/>
          </p:cNvPicPr>
          <p:nvPr/>
        </p:nvPicPr>
        <p:blipFill>
          <a:blip r:embed="rId2"/>
          <a:stretch>
            <a:fillRect/>
          </a:stretch>
        </p:blipFill>
        <p:spPr>
          <a:xfrm>
            <a:off x="0" y="0"/>
            <a:ext cx="9326880" cy="6998208"/>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440271" y="2332386"/>
            <a:ext cx="7649629" cy="843148"/>
          </a:xfrm>
        </p:spPr>
        <p:txBody>
          <a:bodyPr anchor="b">
            <a:normAutofit/>
          </a:bodyPr>
          <a:lstStyle>
            <a:lvl1pPr algn="l">
              <a:defRPr sz="2400" b="1">
                <a:solidFill>
                  <a:schemeClr val="bg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440271" y="3492033"/>
            <a:ext cx="7649629" cy="1294448"/>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cxnSp>
        <p:nvCxnSpPr>
          <p:cNvPr id="13" name="Straight Connector 12"/>
          <p:cNvCxnSpPr/>
          <p:nvPr userDrawn="1"/>
        </p:nvCxnSpPr>
        <p:spPr>
          <a:xfrm>
            <a:off x="541865" y="3333772"/>
            <a:ext cx="8687437"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0" y="1748692"/>
            <a:ext cx="126000" cy="5259285"/>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6482724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6418045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42019131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3636937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9763373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6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1107552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4667916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33638271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97553480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4_Титульный слайд">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43112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Covers Grass 01.jpg"/>
          <p:cNvPicPr>
            <a:picLocks noChangeAspect="1"/>
          </p:cNvPicPr>
          <p:nvPr/>
        </p:nvPicPr>
        <p:blipFill>
          <a:blip r:embed="rId2"/>
          <a:stretch>
            <a:fillRect/>
          </a:stretch>
        </p:blipFill>
        <p:spPr>
          <a:xfrm>
            <a:off x="0" y="0"/>
            <a:ext cx="9326880" cy="6998208"/>
          </a:xfrm>
          <a:prstGeom prst="rect">
            <a:avLst/>
          </a:prstGeom>
        </p:spPr>
      </p:pic>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12"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440271" y="2332386"/>
            <a:ext cx="7471829" cy="843148"/>
          </a:xfrm>
        </p:spPr>
        <p:txBody>
          <a:bodyPr anchor="b">
            <a:normAutofit/>
          </a:bodyPr>
          <a:lstStyle>
            <a:lvl1pPr algn="l">
              <a:defRPr sz="2400" b="1">
                <a:solidFill>
                  <a:schemeClr val="bg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440271" y="3492033"/>
            <a:ext cx="7471829" cy="1294448"/>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cxnSp>
        <p:nvCxnSpPr>
          <p:cNvPr id="13" name="Straight Connector 12"/>
          <p:cNvCxnSpPr/>
          <p:nvPr userDrawn="1"/>
        </p:nvCxnSpPr>
        <p:spPr>
          <a:xfrm>
            <a:off x="541865" y="3333772"/>
            <a:ext cx="8687437"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0" y="1748692"/>
            <a:ext cx="126000" cy="5259285"/>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Covers Grass 01.jpg"/>
          <p:cNvPicPr>
            <a:picLocks noChangeAspect="1"/>
          </p:cNvPicPr>
          <p:nvPr/>
        </p:nvPicPr>
        <p:blipFill>
          <a:blip r:embed="rId2"/>
          <a:stretch>
            <a:fillRect/>
          </a:stretch>
        </p:blipFill>
        <p:spPr>
          <a:xfrm>
            <a:off x="0" y="0"/>
            <a:ext cx="9326880" cy="6998208"/>
          </a:xfrm>
          <a:prstGeom prst="rect">
            <a:avLst/>
          </a:prstGeom>
        </p:spPr>
      </p:pic>
      <p:sp>
        <p:nvSpPr>
          <p:cNvPr id="6" name="Rectangle 5"/>
          <p:cNvSpPr/>
          <p:nvPr/>
        </p:nvSpPr>
        <p:spPr>
          <a:xfrm>
            <a:off x="0" y="1748692"/>
            <a:ext cx="126000" cy="5259285"/>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png"/>
          <p:cNvPicPr>
            <a:picLocks noChangeAspect="1"/>
          </p:cNvPicPr>
          <p:nvPr/>
        </p:nvPicPr>
        <p:blipFill>
          <a:blip r:embed="rId3"/>
          <a:stretch>
            <a:fillRect/>
          </a:stretch>
        </p:blipFill>
        <p:spPr>
          <a:xfrm>
            <a:off x="5956513" y="534396"/>
            <a:ext cx="3200187" cy="633942"/>
          </a:xfrm>
          <a:prstGeom prst="rect">
            <a:avLst/>
          </a:prstGeom>
        </p:spPr>
      </p:pic>
      <p:sp>
        <p:nvSpPr>
          <p:cNvPr id="9" name="Rectangle 8"/>
          <p:cNvSpPr/>
          <p:nvPr/>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sp>
        <p:nvSpPr>
          <p:cNvPr id="10" name="Title 1"/>
          <p:cNvSpPr>
            <a:spLocks noGrp="1"/>
          </p:cNvSpPr>
          <p:nvPr>
            <p:ph type="ctrTitle" hasCustomPrompt="1"/>
          </p:nvPr>
        </p:nvSpPr>
        <p:spPr>
          <a:xfrm>
            <a:off x="440271" y="2332386"/>
            <a:ext cx="7471829" cy="843148"/>
          </a:xfrm>
        </p:spPr>
        <p:txBody>
          <a:bodyPr anchor="b">
            <a:normAutofit/>
          </a:bodyPr>
          <a:lstStyle>
            <a:lvl1pPr algn="l">
              <a:defRPr sz="2400" b="1">
                <a:solidFill>
                  <a:schemeClr val="bg1"/>
                </a:solidFill>
                <a:latin typeface="Arial"/>
                <a:cs typeface="Arial"/>
              </a:defRPr>
            </a:lvl1pPr>
          </a:lstStyle>
          <a:p>
            <a:r>
              <a:rPr lang="ru-RU" dirty="0" smtClean="0"/>
              <a:t>Заголовок презентации</a:t>
            </a:r>
            <a:endParaRPr lang="en-US" dirty="0"/>
          </a:p>
        </p:txBody>
      </p:sp>
      <p:sp>
        <p:nvSpPr>
          <p:cNvPr id="11" name="Subtitle 2"/>
          <p:cNvSpPr>
            <a:spLocks noGrp="1"/>
          </p:cNvSpPr>
          <p:nvPr>
            <p:ph type="subTitle" idx="1" hasCustomPrompt="1"/>
          </p:nvPr>
        </p:nvSpPr>
        <p:spPr>
          <a:xfrm>
            <a:off x="440271" y="3492033"/>
            <a:ext cx="7471829" cy="1294448"/>
          </a:xfrm>
        </p:spPr>
        <p:txBody>
          <a:bodyPr>
            <a:normAutofit/>
          </a:bodyPr>
          <a:lstStyle>
            <a:lvl1pPr marL="0" indent="0" algn="l">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Подзаголовок презентации</a:t>
            </a:r>
            <a:endParaRPr lang="en-US" dirty="0"/>
          </a:p>
        </p:txBody>
      </p:sp>
      <p:cxnSp>
        <p:nvCxnSpPr>
          <p:cNvPr id="13" name="Straight Connector 12"/>
          <p:cNvCxnSpPr/>
          <p:nvPr userDrawn="1"/>
        </p:nvCxnSpPr>
        <p:spPr>
          <a:xfrm>
            <a:off x="541865" y="3333772"/>
            <a:ext cx="8687437" cy="1588"/>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2" name="Picture 11" descr="Covers Stripes 01.jpg"/>
          <p:cNvPicPr>
            <a:picLocks noChangeAspect="1"/>
          </p:cNvPicPr>
          <p:nvPr userDrawn="1"/>
        </p:nvPicPr>
        <p:blipFill>
          <a:blip r:embed="rId2"/>
          <a:stretch>
            <a:fillRect/>
          </a:stretch>
        </p:blipFill>
        <p:spPr>
          <a:xfrm>
            <a:off x="0" y="0"/>
            <a:ext cx="9233611" cy="6928225"/>
          </a:xfrm>
          <a:prstGeom prst="rect">
            <a:avLst/>
          </a:prstGeom>
        </p:spPr>
      </p:pic>
      <p:sp>
        <p:nvSpPr>
          <p:cNvPr id="13" name="Rectangle 12"/>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0270" y="1642533"/>
            <a:ext cx="7772400" cy="1099609"/>
          </a:xfrm>
        </p:spPr>
        <p:txBody>
          <a:bodyPr anchor="b">
            <a:normAutofit/>
          </a:bodyPr>
          <a:lstStyle>
            <a:lvl1pPr algn="l">
              <a:defRPr sz="2400" b="1" cap="none">
                <a:solidFill>
                  <a:schemeClr val="tx1"/>
                </a:solidFill>
              </a:defRPr>
            </a:lvl1pPr>
          </a:lstStyle>
          <a:p>
            <a:r>
              <a:rPr lang="ru-RU" dirty="0" smtClean="0"/>
              <a:t>Заголовок раздела презентации</a:t>
            </a:r>
            <a:endParaRPr lang="en-US" dirty="0"/>
          </a:p>
        </p:txBody>
      </p:sp>
      <p:sp>
        <p:nvSpPr>
          <p:cNvPr id="3" name="Text Placeholder 2"/>
          <p:cNvSpPr>
            <a:spLocks noGrp="1"/>
          </p:cNvSpPr>
          <p:nvPr>
            <p:ph type="body" idx="1" hasCustomPrompt="1"/>
          </p:nvPr>
        </p:nvSpPr>
        <p:spPr>
          <a:xfrm>
            <a:off x="440270" y="2936127"/>
            <a:ext cx="7772400" cy="1500187"/>
          </a:xfrm>
        </p:spPr>
        <p:txBody>
          <a:bodyPr anchor="t">
            <a:normAutofit/>
          </a:bodyPr>
          <a:lstStyle>
            <a:lvl1pPr marL="0" indent="0" algn="l">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Подзаголовок раздела презентации</a:t>
            </a:r>
            <a:endParaRPr lang="en-GB" dirty="0" smtClean="0"/>
          </a:p>
        </p:txBody>
      </p:sp>
      <p:pic>
        <p:nvPicPr>
          <p:cNvPr id="6" name="Picture 5" descr="Logo.png"/>
          <p:cNvPicPr>
            <a:picLocks noChangeAspect="1"/>
          </p:cNvPicPr>
          <p:nvPr/>
        </p:nvPicPr>
        <p:blipFill>
          <a:blip r:embed="rId3"/>
          <a:stretch>
            <a:fillRect/>
          </a:stretch>
        </p:blipFill>
        <p:spPr>
          <a:xfrm>
            <a:off x="5956513" y="534396"/>
            <a:ext cx="3200187" cy="633942"/>
          </a:xfrm>
          <a:prstGeom prst="rect">
            <a:avLst/>
          </a:prstGeom>
        </p:spPr>
      </p:pic>
      <p:sp>
        <p:nvSpPr>
          <p:cNvPr id="9"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cxnSp>
        <p:nvCxnSpPr>
          <p:cNvPr id="11" name="Straight Connector 10"/>
          <p:cNvCxnSpPr/>
          <p:nvPr/>
        </p:nvCxnSpPr>
        <p:spPr>
          <a:xfrm>
            <a:off x="535050" y="2835279"/>
            <a:ext cx="8707158" cy="1588"/>
          </a:xfrm>
          <a:prstGeom prst="line">
            <a:avLst/>
          </a:prstGeom>
          <a:ln w="6350" cap="flat" cmpd="sng" algn="ctr">
            <a:solidFill>
              <a:srgbClr val="8EC02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5" name="Picture 4" descr="Covers Stripes 01.jpg"/>
          <p:cNvPicPr>
            <a:picLocks noChangeAspect="1"/>
          </p:cNvPicPr>
          <p:nvPr/>
        </p:nvPicPr>
        <p:blipFill>
          <a:blip r:embed="rId2"/>
          <a:stretch>
            <a:fillRect/>
          </a:stretch>
        </p:blipFill>
        <p:spPr>
          <a:xfrm>
            <a:off x="0" y="0"/>
            <a:ext cx="9233611" cy="6928225"/>
          </a:xfrm>
          <a:prstGeom prst="rect">
            <a:avLst/>
          </a:prstGeom>
        </p:spPr>
      </p:pic>
      <p:sp>
        <p:nvSpPr>
          <p:cNvPr id="2" name="Title 1"/>
          <p:cNvSpPr>
            <a:spLocks noGrp="1"/>
          </p:cNvSpPr>
          <p:nvPr>
            <p:ph type="title" hasCustomPrompt="1"/>
          </p:nvPr>
        </p:nvSpPr>
        <p:spPr>
          <a:xfrm>
            <a:off x="440270" y="1642533"/>
            <a:ext cx="7772400" cy="1099609"/>
          </a:xfrm>
        </p:spPr>
        <p:txBody>
          <a:bodyPr anchor="b">
            <a:normAutofit/>
          </a:bodyPr>
          <a:lstStyle>
            <a:lvl1pPr algn="l">
              <a:defRPr sz="2400" b="1" cap="none">
                <a:solidFill>
                  <a:srgbClr val="000000"/>
                </a:solidFill>
              </a:defRPr>
            </a:lvl1pPr>
          </a:lstStyle>
          <a:p>
            <a:r>
              <a:rPr lang="ru-RU" dirty="0" smtClean="0"/>
              <a:t>Заголовок раздела презентации</a:t>
            </a:r>
            <a:endParaRPr lang="en-US" dirty="0"/>
          </a:p>
        </p:txBody>
      </p:sp>
      <p:pic>
        <p:nvPicPr>
          <p:cNvPr id="6" name="Picture 5" descr="Logo.png"/>
          <p:cNvPicPr>
            <a:picLocks noChangeAspect="1"/>
          </p:cNvPicPr>
          <p:nvPr/>
        </p:nvPicPr>
        <p:blipFill>
          <a:blip r:embed="rId3"/>
          <a:stretch>
            <a:fillRect/>
          </a:stretch>
        </p:blipFill>
        <p:spPr>
          <a:xfrm>
            <a:off x="5956513" y="534396"/>
            <a:ext cx="3200187" cy="633942"/>
          </a:xfrm>
          <a:prstGeom prst="rect">
            <a:avLst/>
          </a:prstGeom>
        </p:spPr>
      </p:pic>
      <p:sp>
        <p:nvSpPr>
          <p:cNvPr id="9" name="Text Placeholder 11"/>
          <p:cNvSpPr>
            <a:spLocks noGrp="1"/>
          </p:cNvSpPr>
          <p:nvPr>
            <p:ph type="body" sz="quarter" idx="10" hasCustomPrompt="1"/>
          </p:nvPr>
        </p:nvSpPr>
        <p:spPr>
          <a:xfrm>
            <a:off x="440270" y="534397"/>
            <a:ext cx="3788829" cy="633943"/>
          </a:xfrm>
        </p:spPr>
        <p:txBody>
          <a:bodyPr anchor="ctr"/>
          <a:lstStyle>
            <a:lvl1pPr>
              <a:buNone/>
              <a:defRPr baseline="0"/>
            </a:lvl1pPr>
          </a:lstStyle>
          <a:p>
            <a:pPr lvl="0"/>
            <a:r>
              <a:rPr lang="ru-RU" dirty="0" smtClean="0"/>
              <a:t>С нами надежно.</a:t>
            </a:r>
            <a:endParaRPr lang="en-US" dirty="0"/>
          </a:p>
        </p:txBody>
      </p:sp>
      <p:sp>
        <p:nvSpPr>
          <p:cNvPr id="14" name="Text Placeholder 13"/>
          <p:cNvSpPr>
            <a:spLocks noGrp="1"/>
          </p:cNvSpPr>
          <p:nvPr>
            <p:ph type="body" sz="quarter" idx="11" hasCustomPrompt="1"/>
          </p:nvPr>
        </p:nvSpPr>
        <p:spPr>
          <a:xfrm>
            <a:off x="439738" y="2936875"/>
            <a:ext cx="7772932" cy="2989263"/>
          </a:xfrm>
        </p:spPr>
        <p:txBody>
          <a:bodyPr numCol="2">
            <a:normAutofit/>
          </a:bodyPr>
          <a:lstStyle>
            <a:lvl1pPr marL="180975" marR="0" indent="-163513" algn="l" defTabSz="457200" rtl="0" eaLnBrk="1" fontAlgn="auto" latinLnBrk="0" hangingPunct="1">
              <a:lnSpc>
                <a:spcPct val="100000"/>
              </a:lnSpc>
              <a:spcBef>
                <a:spcPct val="20000"/>
              </a:spcBef>
              <a:spcAft>
                <a:spcPts val="400"/>
              </a:spcAft>
              <a:buClrTx/>
              <a:buSzPct val="100000"/>
              <a:buFontTx/>
              <a:buBlip>
                <a:blip r:embed="rId4"/>
              </a:buBlip>
              <a:tabLst/>
              <a:defRPr sz="1300" baseline="0"/>
            </a:lvl1pPr>
          </a:lstStyle>
          <a:p>
            <a:pPr lvl="0"/>
            <a:r>
              <a:rPr lang="ru-RU" dirty="0" smtClean="0"/>
              <a:t>Содержание раздела презентации</a:t>
            </a:r>
          </a:p>
          <a:p>
            <a:pPr lvl="0"/>
            <a:r>
              <a:rPr lang="ru-RU" dirty="0" smtClean="0"/>
              <a:t>Содержание раздела презентации</a:t>
            </a:r>
          </a:p>
          <a:p>
            <a:pPr marL="180975" marR="0" lvl="0" indent="-163513" algn="l" defTabSz="457200" rtl="0" eaLnBrk="1" fontAlgn="auto" latinLnBrk="0" hangingPunct="1">
              <a:lnSpc>
                <a:spcPct val="100000"/>
              </a:lnSpc>
              <a:spcBef>
                <a:spcPct val="20000"/>
              </a:spcBef>
              <a:spcAft>
                <a:spcPts val="0"/>
              </a:spcAft>
              <a:buClrTx/>
              <a:buSzPct val="100000"/>
              <a:buFontTx/>
              <a:buBlip>
                <a:blip r:embed="rId4"/>
              </a:buBlip>
              <a:tabLst/>
              <a:defRPr/>
            </a:pPr>
            <a:r>
              <a:rPr lang="ru-RU" dirty="0" smtClean="0"/>
              <a:t>Содержание раздела презентации</a:t>
            </a:r>
            <a:endParaRPr lang="en-US" dirty="0" smtClean="0"/>
          </a:p>
          <a:p>
            <a:pPr lvl="0"/>
            <a:endParaRPr lang="en-US" dirty="0"/>
          </a:p>
        </p:txBody>
      </p:sp>
      <p:cxnSp>
        <p:nvCxnSpPr>
          <p:cNvPr id="10" name="Straight Connector 9"/>
          <p:cNvCxnSpPr/>
          <p:nvPr userDrawn="1"/>
        </p:nvCxnSpPr>
        <p:spPr>
          <a:xfrm>
            <a:off x="535050" y="2835279"/>
            <a:ext cx="8707158" cy="1588"/>
          </a:xfrm>
          <a:prstGeom prst="line">
            <a:avLst/>
          </a:prstGeom>
          <a:ln w="6350" cap="flat" cmpd="sng" algn="ctr">
            <a:solidFill>
              <a:srgbClr val="8EC02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534397"/>
            <a:ext cx="126000" cy="633942"/>
          </a:xfrm>
          <a:prstGeom prst="rect">
            <a:avLst/>
          </a:prstGeom>
          <a:solidFill>
            <a:srgbClr val="F6B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67" y="338992"/>
            <a:ext cx="4168434" cy="545295"/>
          </a:xfrm>
          <a:prstGeom prst="rect">
            <a:avLst/>
          </a:prstGeom>
        </p:spPr>
        <p:txBody>
          <a:bodyPr vert="horz" lIns="91440" tIns="45720" rIns="91440" bIns="45720" rtlCol="0" anchor="t">
            <a:normAutofit/>
          </a:bodyPr>
          <a:lstStyle/>
          <a:p>
            <a:r>
              <a:rPr lang="ru-RU" dirty="0" smtClean="0"/>
              <a:t>Заголовок слайда</a:t>
            </a:r>
            <a:endParaRPr lang="en-US" dirty="0"/>
          </a:p>
        </p:txBody>
      </p:sp>
      <p:sp>
        <p:nvSpPr>
          <p:cNvPr id="3" name="Text Placeholder 2"/>
          <p:cNvSpPr>
            <a:spLocks noGrp="1"/>
          </p:cNvSpPr>
          <p:nvPr>
            <p:ph type="body" idx="1"/>
          </p:nvPr>
        </p:nvSpPr>
        <p:spPr>
          <a:xfrm>
            <a:off x="622300" y="1274549"/>
            <a:ext cx="8268320" cy="4999251"/>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4" name="Date Placeholder 3"/>
          <p:cNvSpPr>
            <a:spLocks noGrp="1"/>
          </p:cNvSpPr>
          <p:nvPr>
            <p:ph type="dt" sz="half" idx="2"/>
          </p:nvPr>
        </p:nvSpPr>
        <p:spPr>
          <a:xfrm>
            <a:off x="3501808" y="6438820"/>
            <a:ext cx="2133600" cy="365125"/>
          </a:xfrm>
          <a:prstGeom prst="rect">
            <a:avLst/>
          </a:prstGeom>
        </p:spPr>
        <p:txBody>
          <a:bodyPr vert="horz" lIns="91440" tIns="45720" rIns="91440" bIns="45720" rtlCol="0" anchor="ctr"/>
          <a:lstStyle>
            <a:lvl1pPr algn="ctr">
              <a:defRPr sz="800">
                <a:solidFill>
                  <a:schemeClr val="tx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748584" y="643882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DDF61C1-2457-E848-BB6B-E1DA9A549776}" type="slidenum">
              <a:rPr lang="en-US" smtClean="0"/>
              <a:pPr/>
              <a:t>‹#›</a:t>
            </a:fld>
            <a:endParaRPr lang="en-US" dirty="0"/>
          </a:p>
        </p:txBody>
      </p:sp>
      <p:sp>
        <p:nvSpPr>
          <p:cNvPr id="11" name="Date Placeholder 3"/>
          <p:cNvSpPr txBox="1">
            <a:spLocks/>
          </p:cNvSpPr>
          <p:nvPr/>
        </p:nvSpPr>
        <p:spPr>
          <a:xfrm>
            <a:off x="594067" y="6438820"/>
            <a:ext cx="2133600" cy="365125"/>
          </a:xfrm>
          <a:prstGeom prst="rect">
            <a:avLst/>
          </a:prstGeom>
        </p:spPr>
        <p:txBody>
          <a:bodyPr vert="horz" lIns="91440" tIns="45720" rIns="91440" bIns="45720" rtlCol="0" anchor="ctr"/>
          <a:lstStyle>
            <a:lvl1pPr algn="ctr">
              <a:defRPr sz="1100">
                <a:solidFill>
                  <a:schemeClr val="tx1"/>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Arial"/>
                <a:ea typeface="+mn-ea"/>
                <a:cs typeface="Arial"/>
              </a:rPr>
              <a:t>Россельхозбанк</a:t>
            </a: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2" name="Footer Placeholder 11"/>
          <p:cNvSpPr>
            <a:spLocks noGrp="1"/>
          </p:cNvSpPr>
          <p:nvPr>
            <p:ph type="ftr" sz="quarter" idx="3"/>
          </p:nvPr>
        </p:nvSpPr>
        <p:spPr>
          <a:xfrm>
            <a:off x="6637866" y="338992"/>
            <a:ext cx="2244317"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5" r:id="rId4"/>
    <p:sldLayoutId id="2147483672" r:id="rId5"/>
    <p:sldLayoutId id="2147483662" r:id="rId6"/>
    <p:sldLayoutId id="2147483663" r:id="rId7"/>
    <p:sldLayoutId id="2147483664" r:id="rId8"/>
    <p:sldLayoutId id="2147483665" r:id="rId9"/>
    <p:sldLayoutId id="2147483671" r:id="rId10"/>
    <p:sldLayoutId id="2147483666" r:id="rId11"/>
    <p:sldLayoutId id="2147483677" r:id="rId12"/>
    <p:sldLayoutId id="2147483678" r:id="rId13"/>
    <p:sldLayoutId id="2147483679" r:id="rId14"/>
    <p:sldLayoutId id="2147483676" r:id="rId15"/>
    <p:sldLayoutId id="2147483667" r:id="rId16"/>
    <p:sldLayoutId id="2147483668" r:id="rId17"/>
    <p:sldLayoutId id="2147483669" r:id="rId18"/>
    <p:sldLayoutId id="2147483670" r:id="rId19"/>
    <p:sldLayoutId id="2147483680" r:id="rId20"/>
    <p:sldLayoutId id="2147483720" r:id="rId21"/>
  </p:sldLayoutIdLst>
  <p:hf hdr="0" ftr="0" dt="0"/>
  <p:txStyles>
    <p:titleStyle>
      <a:lvl1pPr algn="l" defTabSz="457200" rtl="0" eaLnBrk="1" latinLnBrk="0" hangingPunct="1">
        <a:spcBef>
          <a:spcPct val="0"/>
        </a:spcBef>
        <a:buNone/>
        <a:defRPr sz="1600" b="1" kern="1200">
          <a:solidFill>
            <a:schemeClr val="tx1"/>
          </a:solidFill>
          <a:latin typeface="Arial"/>
          <a:ea typeface="+mj-ea"/>
          <a:cs typeface="Arial"/>
        </a:defRPr>
      </a:lvl1pPr>
    </p:titleStyle>
    <p:bodyStyle>
      <a:lvl1pPr marL="180975" indent="-163513" algn="l" defTabSz="457200" rtl="0" eaLnBrk="1" latinLnBrk="0" hangingPunct="1">
        <a:spcBef>
          <a:spcPct val="20000"/>
        </a:spcBef>
        <a:buSzPct val="100000"/>
        <a:buFontTx/>
        <a:buBlip>
          <a:blip r:embed="rId23"/>
        </a:buBlip>
        <a:defRPr sz="1200" kern="1200">
          <a:solidFill>
            <a:schemeClr val="tx1"/>
          </a:solidFill>
          <a:latin typeface="Arial"/>
          <a:ea typeface="+mn-ea"/>
          <a:cs typeface="Arial"/>
        </a:defRPr>
      </a:lvl1pPr>
      <a:lvl2pPr marL="360363" indent="-179388" algn="l" defTabSz="358775" rtl="0" eaLnBrk="1" latinLnBrk="0" hangingPunct="1">
        <a:spcBef>
          <a:spcPct val="20000"/>
        </a:spcBef>
        <a:buClr>
          <a:srgbClr val="266234"/>
        </a:buClr>
        <a:buSzPct val="140000"/>
        <a:buFont typeface="Arial"/>
        <a:buChar char="•"/>
        <a:defRPr sz="1200" kern="1200">
          <a:solidFill>
            <a:schemeClr val="tx1"/>
          </a:solidFill>
          <a:latin typeface="Arial"/>
          <a:ea typeface="+mn-ea"/>
          <a:cs typeface="Arial"/>
        </a:defRPr>
      </a:lvl2pPr>
      <a:lvl3pPr marL="536575" indent="-157163" algn="l" defTabSz="457200" rtl="0" eaLnBrk="1" latinLnBrk="0" hangingPunct="1">
        <a:spcBef>
          <a:spcPct val="20000"/>
        </a:spcBef>
        <a:buClr>
          <a:srgbClr val="266234"/>
        </a:buClr>
        <a:buSzPct val="120000"/>
        <a:buFont typeface="Wingdings" charset="2"/>
        <a:buChar char="§"/>
        <a:defRPr sz="1200" kern="1200">
          <a:solidFill>
            <a:schemeClr val="tx1"/>
          </a:solidFill>
          <a:latin typeface="Arial"/>
          <a:ea typeface="+mn-ea"/>
          <a:cs typeface="Arial"/>
        </a:defRPr>
      </a:lvl3pPr>
      <a:lvl4pPr marL="715963" indent="-174625" algn="l" defTabSz="457200" rtl="0" eaLnBrk="1" latinLnBrk="0" hangingPunct="1">
        <a:spcBef>
          <a:spcPct val="20000"/>
        </a:spcBef>
        <a:buClr>
          <a:srgbClr val="266234"/>
        </a:buClr>
        <a:buFont typeface="Arial"/>
        <a:buChar char="–"/>
        <a:defRPr sz="1200" kern="1200">
          <a:solidFill>
            <a:schemeClr val="tx1"/>
          </a:solidFill>
          <a:latin typeface="Arial"/>
          <a:ea typeface="+mn-ea"/>
          <a:cs typeface="Arial"/>
        </a:defRPr>
      </a:lvl4pPr>
      <a:lvl5pPr marL="896938" indent="-176213" algn="l" defTabSz="457200" rtl="0" eaLnBrk="1" latinLnBrk="0" hangingPunct="1">
        <a:spcBef>
          <a:spcPct val="20000"/>
        </a:spcBef>
        <a:buClr>
          <a:srgbClr val="266234"/>
        </a:buClr>
        <a:buSzPct val="50000"/>
        <a:buFont typeface="Wingdings" charset="2"/>
        <a:buChar char="u"/>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67" y="338992"/>
            <a:ext cx="4168434" cy="545295"/>
          </a:xfrm>
          <a:prstGeom prst="rect">
            <a:avLst/>
          </a:prstGeom>
        </p:spPr>
        <p:txBody>
          <a:bodyPr vert="horz" lIns="91440" tIns="45720" rIns="91440" bIns="45720" rtlCol="0" anchor="t">
            <a:normAutofit/>
          </a:bodyPr>
          <a:lstStyle/>
          <a:p>
            <a:r>
              <a:rPr lang="ru-RU" dirty="0" smtClean="0"/>
              <a:t>Заголовок слайда</a:t>
            </a:r>
            <a:endParaRPr lang="en-US" dirty="0"/>
          </a:p>
        </p:txBody>
      </p:sp>
      <p:sp>
        <p:nvSpPr>
          <p:cNvPr id="3" name="Text Placeholder 2"/>
          <p:cNvSpPr>
            <a:spLocks noGrp="1"/>
          </p:cNvSpPr>
          <p:nvPr>
            <p:ph type="body" idx="1"/>
          </p:nvPr>
        </p:nvSpPr>
        <p:spPr>
          <a:xfrm>
            <a:off x="622300" y="1274549"/>
            <a:ext cx="8268320" cy="4999251"/>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dirty="0"/>
          </a:p>
        </p:txBody>
      </p:sp>
      <p:sp>
        <p:nvSpPr>
          <p:cNvPr id="6" name="Slide Number Placeholder 5"/>
          <p:cNvSpPr>
            <a:spLocks noGrp="1"/>
          </p:cNvSpPr>
          <p:nvPr>
            <p:ph type="sldNum" sz="quarter" idx="4"/>
          </p:nvPr>
        </p:nvSpPr>
        <p:spPr>
          <a:xfrm>
            <a:off x="6748584" y="6438820"/>
            <a:ext cx="2133600" cy="365125"/>
          </a:xfrm>
          <a:prstGeom prst="rect">
            <a:avLst/>
          </a:prstGeom>
        </p:spPr>
        <p:txBody>
          <a:bodyPr vert="horz" lIns="91440" tIns="45720" rIns="91440" bIns="45720" rtlCol="0" anchor="ctr"/>
          <a:lstStyle>
            <a:lvl1pPr algn="r">
              <a:defRPr sz="1000" b="1">
                <a:solidFill>
                  <a:schemeClr val="tx1"/>
                </a:solidFill>
                <a:latin typeface="Arial"/>
                <a:cs typeface="Arial"/>
              </a:defRPr>
            </a:lvl1pPr>
          </a:lstStyle>
          <a:p>
            <a:pPr defTabSz="914400"/>
            <a:fld id="{B87BBAF7-701D-4AF4-8BD4-C4C2E0BEA2D7}" type="slidenum">
              <a:rPr lang="ru-RU" smtClean="0">
                <a:solidFill>
                  <a:prstClr val="black">
                    <a:tint val="75000"/>
                  </a:prstClr>
                </a:solidFill>
                <a:latin typeface="Calibri"/>
                <a:sym typeface="Gill Sans"/>
              </a:rPr>
              <a:pPr defTabSz="914400"/>
              <a:t>‹#›</a:t>
            </a:fld>
            <a:endParaRPr lang="ru-RU" dirty="0" smtClean="0">
              <a:solidFill>
                <a:prstClr val="black">
                  <a:tint val="75000"/>
                </a:prstClr>
              </a:solidFill>
              <a:latin typeface="Calibri"/>
              <a:sym typeface="Gill Sans"/>
            </a:endParaRPr>
          </a:p>
        </p:txBody>
      </p:sp>
      <p:sp>
        <p:nvSpPr>
          <p:cNvPr id="12" name="Footer Placeholder 11"/>
          <p:cNvSpPr>
            <a:spLocks noGrp="1"/>
          </p:cNvSpPr>
          <p:nvPr>
            <p:ph type="ftr" sz="quarter" idx="3"/>
          </p:nvPr>
        </p:nvSpPr>
        <p:spPr>
          <a:xfrm>
            <a:off x="6637866" y="338992"/>
            <a:ext cx="2244317" cy="545295"/>
          </a:xfrm>
          <a:prstGeom prst="rect">
            <a:avLst/>
          </a:prstGeom>
        </p:spPr>
        <p:txBody>
          <a:bodyPr vert="horz" lIns="91440" tIns="45720" rIns="91440" bIns="45720" rtlCol="0" anchor="t"/>
          <a:lstStyle>
            <a:lvl1pPr algn="r">
              <a:defRPr sz="800" b="0" i="0">
                <a:solidFill>
                  <a:schemeClr val="tx1"/>
                </a:solidFill>
                <a:latin typeface="Arial"/>
                <a:cs typeface="Arial"/>
              </a:defRPr>
            </a:lvl1pPr>
          </a:lstStyle>
          <a:p>
            <a:pPr defTabSz="914400"/>
            <a:endParaRPr lang="ru-RU" dirty="0" smtClean="0">
              <a:solidFill>
                <a:prstClr val="black">
                  <a:tint val="75000"/>
                </a:prstClr>
              </a:solidFill>
              <a:latin typeface="Calibri"/>
              <a:sym typeface="Gill Sans"/>
            </a:endParaRPr>
          </a:p>
        </p:txBody>
      </p:sp>
    </p:spTree>
    <p:extLst>
      <p:ext uri="{BB962C8B-B14F-4D97-AF65-F5344CB8AC3E}">
        <p14:creationId xmlns:p14="http://schemas.microsoft.com/office/powerpoint/2010/main" val="32494889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Lst>
  <p:hf hdr="0" ftr="0" dt="0"/>
  <p:txStyles>
    <p:titleStyle>
      <a:lvl1pPr algn="l" defTabSz="457200" rtl="0" eaLnBrk="1" latinLnBrk="0" hangingPunct="1">
        <a:spcBef>
          <a:spcPct val="0"/>
        </a:spcBef>
        <a:buNone/>
        <a:defRPr sz="1600" b="1" kern="1200">
          <a:solidFill>
            <a:schemeClr val="tx1"/>
          </a:solidFill>
          <a:latin typeface="Arial"/>
          <a:ea typeface="+mj-ea"/>
          <a:cs typeface="Arial"/>
        </a:defRPr>
      </a:lvl1pPr>
    </p:titleStyle>
    <p:bodyStyle>
      <a:lvl1pPr marL="180975" indent="-163513" algn="l" defTabSz="457200" rtl="0" eaLnBrk="1" latinLnBrk="0" hangingPunct="1">
        <a:spcBef>
          <a:spcPct val="20000"/>
        </a:spcBef>
        <a:buSzPct val="100000"/>
        <a:buFontTx/>
        <a:buBlip>
          <a:blip r:embed="rId40"/>
        </a:buBlip>
        <a:defRPr sz="1200" kern="1200">
          <a:solidFill>
            <a:schemeClr val="tx1"/>
          </a:solidFill>
          <a:latin typeface="Arial"/>
          <a:ea typeface="+mn-ea"/>
          <a:cs typeface="Arial"/>
        </a:defRPr>
      </a:lvl1pPr>
      <a:lvl2pPr marL="360363" indent="-179388" algn="l" defTabSz="358775" rtl="0" eaLnBrk="1" latinLnBrk="0" hangingPunct="1">
        <a:spcBef>
          <a:spcPct val="20000"/>
        </a:spcBef>
        <a:buClr>
          <a:srgbClr val="266234"/>
        </a:buClr>
        <a:buSzPct val="140000"/>
        <a:buFont typeface="Arial"/>
        <a:buChar char="•"/>
        <a:defRPr sz="1200" kern="1200">
          <a:solidFill>
            <a:schemeClr val="tx1"/>
          </a:solidFill>
          <a:latin typeface="Arial"/>
          <a:ea typeface="+mn-ea"/>
          <a:cs typeface="Arial"/>
        </a:defRPr>
      </a:lvl2pPr>
      <a:lvl3pPr marL="536575" indent="-157163" algn="l" defTabSz="457200" rtl="0" eaLnBrk="1" latinLnBrk="0" hangingPunct="1">
        <a:spcBef>
          <a:spcPct val="20000"/>
        </a:spcBef>
        <a:buClr>
          <a:srgbClr val="266234"/>
        </a:buClr>
        <a:buSzPct val="120000"/>
        <a:buFont typeface="Wingdings" charset="2"/>
        <a:buChar char="§"/>
        <a:defRPr sz="1200" kern="1200">
          <a:solidFill>
            <a:schemeClr val="tx1"/>
          </a:solidFill>
          <a:latin typeface="Arial"/>
          <a:ea typeface="+mn-ea"/>
          <a:cs typeface="Arial"/>
        </a:defRPr>
      </a:lvl3pPr>
      <a:lvl4pPr marL="715963" indent="-174625" algn="l" defTabSz="457200" rtl="0" eaLnBrk="1" latinLnBrk="0" hangingPunct="1">
        <a:spcBef>
          <a:spcPct val="20000"/>
        </a:spcBef>
        <a:buClr>
          <a:srgbClr val="266234"/>
        </a:buClr>
        <a:buFont typeface="Arial"/>
        <a:buChar char="–"/>
        <a:defRPr sz="1200" kern="1200">
          <a:solidFill>
            <a:schemeClr val="tx1"/>
          </a:solidFill>
          <a:latin typeface="Arial"/>
          <a:ea typeface="+mn-ea"/>
          <a:cs typeface="Arial"/>
        </a:defRPr>
      </a:lvl4pPr>
      <a:lvl5pPr marL="896938" indent="-176213" algn="l" defTabSz="457200" rtl="0" eaLnBrk="1" latinLnBrk="0" hangingPunct="1">
        <a:spcBef>
          <a:spcPct val="20000"/>
        </a:spcBef>
        <a:buClr>
          <a:srgbClr val="266234"/>
        </a:buClr>
        <a:buSzPct val="50000"/>
        <a:buFont typeface="Wingdings" charset="2"/>
        <a:buChar char="u"/>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lobodyan-RA\Desktop\Фото сельская ипотека\article103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5269587" y="2828835"/>
            <a:ext cx="3702963" cy="1615827"/>
          </a:xfrm>
          <a:prstGeom prst="rect">
            <a:avLst/>
          </a:prstGeom>
          <a:noFill/>
        </p:spPr>
        <p:txBody>
          <a:bodyPr wrap="square" rtlCol="0">
            <a:spAutoFit/>
          </a:bodyPr>
          <a:lstStyle/>
          <a:p>
            <a:pPr algn="ctr">
              <a:defRPr/>
            </a:pPr>
            <a:r>
              <a:rPr lang="ru-RU" sz="3300" b="1" dirty="0">
                <a:solidFill>
                  <a:schemeClr val="bg1"/>
                </a:solidFill>
                <a:latin typeface="Montserrat" pitchFamily="2" charset="0"/>
              </a:rPr>
              <a:t>Сельская ипотека </a:t>
            </a:r>
            <a:r>
              <a:rPr lang="ru-RU" sz="3300" b="1" dirty="0" err="1">
                <a:solidFill>
                  <a:schemeClr val="bg1"/>
                </a:solidFill>
                <a:latin typeface="Montserrat" pitchFamily="2" charset="0"/>
              </a:rPr>
              <a:t>Россельхозбанк</a:t>
            </a:r>
            <a:endParaRPr lang="ru-RU" sz="3300" b="1" dirty="0">
              <a:solidFill>
                <a:schemeClr val="bg1"/>
              </a:solidFill>
              <a:latin typeface="Montserrat" pitchFamily="2" charset="0"/>
            </a:endParaRPr>
          </a:p>
        </p:txBody>
      </p:sp>
    </p:spTree>
    <p:extLst>
      <p:ext uri="{BB962C8B-B14F-4D97-AF65-F5344CB8AC3E}">
        <p14:creationId xmlns:p14="http://schemas.microsoft.com/office/powerpoint/2010/main" val="131364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6DDF61C1-2457-E848-BB6B-E1DA9A549776}"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31" name="Заголовок 1"/>
          <p:cNvSpPr txBox="1">
            <a:spLocks/>
          </p:cNvSpPr>
          <p:nvPr/>
        </p:nvSpPr>
        <p:spPr>
          <a:xfrm>
            <a:off x="99691" y="497156"/>
            <a:ext cx="5905456" cy="633943"/>
          </a:xfrm>
          <a:prstGeom prst="rect">
            <a:avLst/>
          </a:prstGeom>
        </p:spPr>
        <p:txBody>
          <a:bodyPr vert="horz" lIns="91440" tIns="45720" rIns="91440" bIns="45720" rtlCol="0" anchor="ctr">
            <a:noAutofit/>
          </a:bodyPr>
          <a:lstStyle>
            <a:lvl1pPr algn="l" defTabSz="457200" rtl="0" eaLnBrk="1" latinLnBrk="0" hangingPunct="1">
              <a:spcBef>
                <a:spcPct val="0"/>
              </a:spcBef>
              <a:buNone/>
              <a:defRPr sz="1600" b="1" kern="1200">
                <a:solidFill>
                  <a:schemeClr val="tx1"/>
                </a:solidFill>
                <a:latin typeface="Arial"/>
                <a:ea typeface="+mj-ea"/>
                <a:cs typeface="Arial"/>
              </a:defRPr>
            </a:lvl1pPr>
          </a:lstStyle>
          <a:p>
            <a:r>
              <a:rPr lang="ru-RU" sz="1400" dirty="0">
                <a:latin typeface="Arial" panose="020B0604020202020204" pitchFamily="34" charset="0"/>
                <a:ea typeface="ヒラギノ角ゴ ProN W3" charset="0"/>
                <a:cs typeface="Arial" panose="020B0604020202020204" pitchFamily="34" charset="0"/>
                <a:sym typeface="Gill Sans"/>
              </a:rPr>
              <a:t>Государственная программа</a:t>
            </a:r>
          </a:p>
          <a:p>
            <a:r>
              <a:rPr lang="ru-RU" sz="1400" dirty="0" smtClean="0">
                <a:latin typeface="Arial" panose="020B0604020202020204" pitchFamily="34" charset="0"/>
                <a:ea typeface="ヒラギノ角ゴ ProN W3" charset="0"/>
                <a:cs typeface="Arial" panose="020B0604020202020204" pitchFamily="34" charset="0"/>
                <a:sym typeface="Gill Sans"/>
              </a:rPr>
              <a:t>«Комплексное </a:t>
            </a:r>
            <a:r>
              <a:rPr lang="ru-RU" sz="1400" dirty="0">
                <a:latin typeface="Arial" panose="020B0604020202020204" pitchFamily="34" charset="0"/>
                <a:ea typeface="ヒラギノ角ゴ ProN W3" charset="0"/>
                <a:cs typeface="Arial" panose="020B0604020202020204" pitchFamily="34" charset="0"/>
                <a:sym typeface="Gill Sans"/>
              </a:rPr>
              <a:t>развитие сельских </a:t>
            </a:r>
            <a:r>
              <a:rPr lang="ru-RU" sz="1400" dirty="0" smtClean="0">
                <a:latin typeface="Arial" panose="020B0604020202020204" pitchFamily="34" charset="0"/>
                <a:ea typeface="ヒラギノ角ゴ ProN W3" charset="0"/>
                <a:cs typeface="Arial" panose="020B0604020202020204" pitchFamily="34" charset="0"/>
                <a:sym typeface="Gill Sans"/>
              </a:rPr>
              <a:t>территорий»</a:t>
            </a:r>
            <a:endParaRPr lang="ru-RU" sz="1400" b="0" dirty="0">
              <a:latin typeface="Arial" panose="020B0604020202020204" pitchFamily="34" charset="0"/>
              <a:cs typeface="Arial" panose="020B0604020202020204" pitchFamily="34" charset="0"/>
            </a:endParaRPr>
          </a:p>
        </p:txBody>
      </p:sp>
      <p:sp>
        <p:nvSpPr>
          <p:cNvPr id="6" name="Прямоугольник 5"/>
          <p:cNvSpPr/>
          <p:nvPr/>
        </p:nvSpPr>
        <p:spPr>
          <a:xfrm>
            <a:off x="3200556" y="2380173"/>
            <a:ext cx="5943444" cy="1585049"/>
          </a:xfrm>
          <a:prstGeom prst="rect">
            <a:avLst/>
          </a:prstGeom>
        </p:spPr>
        <p:txBody>
          <a:bodyPr wrap="square">
            <a:spAutoFit/>
          </a:bodyPr>
          <a:lstStyle/>
          <a:p>
            <a:pPr marL="0" lvl="1" algn="just" defTabSz="361950" eaLnBrk="0" fontAlgn="base" hangingPunct="0">
              <a:spcAft>
                <a:spcPts val="600"/>
              </a:spcAft>
              <a:buClr>
                <a:schemeClr val="bg1"/>
              </a:buClr>
              <a:buSzPct val="200000"/>
              <a:tabLst>
                <a:tab pos="127000" algn="l"/>
              </a:tabLst>
              <a:defRPr/>
            </a:pPr>
            <a:r>
              <a:rPr lang="ru-RU" sz="1100" b="1" dirty="0" smtClean="0">
                <a:latin typeface="Arial" panose="020B0604020202020204" pitchFamily="34" charset="0"/>
                <a:ea typeface="ヒラギノ角ゴ ProN W3" charset="0"/>
                <a:cs typeface="Arial" panose="020B0604020202020204" pitchFamily="34" charset="0"/>
                <a:sym typeface="Gill Sans"/>
              </a:rPr>
              <a:t>Цели Государственной программы на 2020-2025 годы</a:t>
            </a:r>
          </a:p>
          <a:p>
            <a:pPr marL="266400" lvl="1" indent="-266700" algn="just" defTabSz="361950" eaLnBrk="0" fontAlgn="base" hangingPunct="0">
              <a:buClr>
                <a:schemeClr val="bg1"/>
              </a:buClr>
              <a:buSzPct val="200000"/>
              <a:buBlip>
                <a:blip r:embed="rId2"/>
              </a:buBlip>
              <a:tabLst>
                <a:tab pos="127000" algn="l"/>
              </a:tabLst>
              <a:defRPr/>
            </a:pPr>
            <a:r>
              <a:rPr lang="ru-RU" sz="1000" dirty="0" smtClean="0">
                <a:latin typeface="Arial" panose="020B0604020202020204" pitchFamily="34" charset="0"/>
                <a:cs typeface="Arial" panose="020B0604020202020204" pitchFamily="34" charset="0"/>
              </a:rPr>
              <a:t>сохранение доли сельского населения в общей численности населения Российской Федерации на уровне не менее 25,3 процента в 2025 году</a:t>
            </a:r>
          </a:p>
          <a:p>
            <a:pPr marL="0" lvl="1" algn="just" defTabSz="361950" eaLnBrk="0" fontAlgn="base" hangingPunct="0">
              <a:buClr>
                <a:schemeClr val="bg1"/>
              </a:buClr>
              <a:buSzPct val="200000"/>
              <a:tabLst>
                <a:tab pos="127000" algn="l"/>
              </a:tabLst>
              <a:defRPr/>
            </a:pPr>
            <a:endParaRPr lang="ru-RU" sz="1000" dirty="0" smtClean="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smtClean="0">
                <a:latin typeface="Arial" panose="020B0604020202020204" pitchFamily="34" charset="0"/>
                <a:cs typeface="Arial" panose="020B0604020202020204" pitchFamily="34" charset="0"/>
              </a:rPr>
              <a:t>достижение соотношения среднемесячных располагаемых ресурсов сельского и городского домохозяйств до 80 процентов в 2025 году</a:t>
            </a:r>
          </a:p>
          <a:p>
            <a:pPr marL="266400" lvl="1" indent="-266700" algn="just" defTabSz="361950" eaLnBrk="0" fontAlgn="base" hangingPunct="0">
              <a:buClr>
                <a:schemeClr val="bg1"/>
              </a:buClr>
              <a:buSzPct val="200000"/>
              <a:buBlip>
                <a:blip r:embed="rId2"/>
              </a:buBlip>
              <a:tabLst>
                <a:tab pos="127000" algn="l"/>
              </a:tabLst>
              <a:defRPr/>
            </a:pPr>
            <a:endParaRPr lang="ru-RU" sz="1000" dirty="0" smtClean="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smtClean="0">
                <a:latin typeface="Arial" panose="020B0604020202020204" pitchFamily="34" charset="0"/>
                <a:cs typeface="Arial" panose="020B0604020202020204" pitchFamily="34" charset="0"/>
              </a:rPr>
              <a:t>повышение доли общей площади благоустроенных жилых помещений в сельских населенных пунктах до 50 процентов в 2025 году</a:t>
            </a:r>
            <a:endParaRPr lang="ru-RU" sz="1000" dirty="0">
              <a:latin typeface="Arial" panose="020B0604020202020204" pitchFamily="34" charset="0"/>
              <a:cs typeface="Arial" panose="020B0604020202020204" pitchFamily="34" charset="0"/>
            </a:endParaRPr>
          </a:p>
        </p:txBody>
      </p:sp>
      <p:sp>
        <p:nvSpPr>
          <p:cNvPr id="15" name="Прямоугольник 14"/>
          <p:cNvSpPr/>
          <p:nvPr/>
        </p:nvSpPr>
        <p:spPr>
          <a:xfrm>
            <a:off x="3200556" y="3987490"/>
            <a:ext cx="5943444" cy="2492990"/>
          </a:xfrm>
          <a:prstGeom prst="rect">
            <a:avLst/>
          </a:prstGeom>
        </p:spPr>
        <p:txBody>
          <a:bodyPr wrap="square">
            <a:spAutoFit/>
          </a:bodyPr>
          <a:lstStyle/>
          <a:p>
            <a:pPr marL="0" lvl="1" algn="just" defTabSz="361950" eaLnBrk="0" fontAlgn="base" hangingPunct="0">
              <a:spcAft>
                <a:spcPts val="600"/>
              </a:spcAft>
              <a:buClr>
                <a:schemeClr val="bg1"/>
              </a:buClr>
              <a:buSzPct val="200000"/>
              <a:tabLst>
                <a:tab pos="127000" algn="l"/>
              </a:tabLst>
              <a:defRPr/>
            </a:pPr>
            <a:r>
              <a:rPr lang="ru-RU" sz="1100" b="1" dirty="0" smtClean="0">
                <a:latin typeface="Arial" panose="020B0604020202020204" pitchFamily="34" charset="0"/>
                <a:ea typeface="ヒラギノ角ゴ ProN W3" charset="0"/>
                <a:cs typeface="Arial" panose="020B0604020202020204" pitchFamily="34" charset="0"/>
                <a:sym typeface="Gill Sans"/>
              </a:rPr>
              <a:t>Направления (подпрограммы) </a:t>
            </a:r>
            <a:r>
              <a:rPr lang="ru-RU" sz="1100" b="1" dirty="0">
                <a:latin typeface="Arial" panose="020B0604020202020204" pitchFamily="34" charset="0"/>
                <a:ea typeface="ヒラギノ角ゴ ProN W3" charset="0"/>
                <a:cs typeface="Arial" panose="020B0604020202020204" pitchFamily="34" charset="0"/>
                <a:sym typeface="Gill Sans"/>
              </a:rPr>
              <a:t>Государственной программы на 2020-2025 годы</a:t>
            </a:r>
          </a:p>
          <a:p>
            <a:pPr marL="266400" lvl="1" indent="-266700" algn="just" defTabSz="361950" eaLnBrk="0" fontAlgn="base" hangingPunct="0">
              <a:buClr>
                <a:schemeClr val="bg1"/>
              </a:buClr>
              <a:buSzPct val="200000"/>
              <a:buBlip>
                <a:blip r:embed="rId2"/>
              </a:buBlip>
              <a:tabLst>
                <a:tab pos="127000" algn="l"/>
              </a:tabLst>
              <a:defRPr/>
            </a:pPr>
            <a:r>
              <a:rPr lang="ru-RU" sz="1000" dirty="0">
                <a:latin typeface="Arial" panose="020B0604020202020204" pitchFamily="34" charset="0"/>
                <a:cs typeface="Arial" panose="020B0604020202020204" pitchFamily="34" charset="0"/>
              </a:rPr>
              <a:t>направление (подпрограмма) </a:t>
            </a:r>
            <a:r>
              <a:rPr lang="ru-RU" sz="1000" dirty="0" smtClean="0">
                <a:latin typeface="Arial" panose="020B0604020202020204" pitchFamily="34" charset="0"/>
                <a:cs typeface="Arial" panose="020B0604020202020204" pitchFamily="34" charset="0"/>
              </a:rPr>
              <a:t>«Аналитическое</a:t>
            </a:r>
            <a:r>
              <a:rPr lang="ru-RU" sz="1000" dirty="0">
                <a:latin typeface="Arial" panose="020B0604020202020204" pitchFamily="34" charset="0"/>
                <a:cs typeface="Arial" panose="020B0604020202020204" pitchFamily="34" charset="0"/>
              </a:rPr>
              <a:t>, нормативное, методическое обеспечение комплексного развития сельских </a:t>
            </a:r>
            <a:r>
              <a:rPr lang="ru-RU" sz="1000" dirty="0" smtClean="0">
                <a:latin typeface="Arial" panose="020B0604020202020204" pitchFamily="34" charset="0"/>
                <a:cs typeface="Arial" panose="020B0604020202020204" pitchFamily="34" charset="0"/>
              </a:rPr>
              <a:t>территорий»</a:t>
            </a:r>
          </a:p>
          <a:p>
            <a:pPr marL="0" lvl="1" algn="just" defTabSz="361950" eaLnBrk="0" fontAlgn="base" hangingPunct="0">
              <a:buClr>
                <a:schemeClr val="bg1"/>
              </a:buClr>
              <a:buSzPct val="200000"/>
              <a:tabLst>
                <a:tab pos="127000" algn="l"/>
              </a:tabLst>
              <a:defRPr/>
            </a:pPr>
            <a:endParaRPr lang="ru-RU" sz="1000" dirty="0" smtClean="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u="sng" dirty="0">
                <a:latin typeface="Arial" panose="020B0604020202020204" pitchFamily="34" charset="0"/>
                <a:cs typeface="Arial" panose="020B0604020202020204" pitchFamily="34" charset="0"/>
              </a:rPr>
              <a:t>направление (подпрограмма) </a:t>
            </a:r>
            <a:r>
              <a:rPr lang="ru-RU" sz="1000" u="sng" dirty="0" smtClean="0">
                <a:latin typeface="Arial" panose="020B0604020202020204" pitchFamily="34" charset="0"/>
                <a:cs typeface="Arial" panose="020B0604020202020204" pitchFamily="34" charset="0"/>
              </a:rPr>
              <a:t>«Создание </a:t>
            </a:r>
            <a:r>
              <a:rPr lang="ru-RU" sz="1000" u="sng" dirty="0">
                <a:latin typeface="Arial" panose="020B0604020202020204" pitchFamily="34" charset="0"/>
                <a:cs typeface="Arial" panose="020B0604020202020204" pitchFamily="34" charset="0"/>
              </a:rPr>
              <a:t>условий для обеспечения доступным и комфортным жильем сельского </a:t>
            </a:r>
            <a:r>
              <a:rPr lang="ru-RU" sz="1000" u="sng" dirty="0" smtClean="0">
                <a:latin typeface="Arial" panose="020B0604020202020204" pitchFamily="34" charset="0"/>
                <a:cs typeface="Arial" panose="020B0604020202020204" pitchFamily="34" charset="0"/>
              </a:rPr>
              <a:t>населения»</a:t>
            </a:r>
          </a:p>
          <a:p>
            <a:pPr marL="266400" lvl="1" indent="-266700" algn="just" defTabSz="361950" eaLnBrk="0" fontAlgn="base" hangingPunct="0">
              <a:buClr>
                <a:schemeClr val="bg1"/>
              </a:buClr>
              <a:buSzPct val="200000"/>
              <a:buBlip>
                <a:blip r:embed="rId2"/>
              </a:buBlip>
              <a:tabLst>
                <a:tab pos="127000" algn="l"/>
              </a:tabLst>
              <a:defRPr/>
            </a:pPr>
            <a:endParaRPr lang="ru-RU" sz="1000" dirty="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a:latin typeface="Arial" panose="020B0604020202020204" pitchFamily="34" charset="0"/>
                <a:cs typeface="Arial" panose="020B0604020202020204" pitchFamily="34" charset="0"/>
              </a:rPr>
              <a:t>направление (подпрограмма) </a:t>
            </a:r>
            <a:r>
              <a:rPr lang="ru-RU" sz="1000" dirty="0" smtClean="0">
                <a:latin typeface="Arial" panose="020B0604020202020204" pitchFamily="34" charset="0"/>
                <a:cs typeface="Arial" panose="020B0604020202020204" pitchFamily="34" charset="0"/>
              </a:rPr>
              <a:t>«Развитие </a:t>
            </a:r>
            <a:r>
              <a:rPr lang="ru-RU" sz="1000" dirty="0">
                <a:latin typeface="Arial" panose="020B0604020202020204" pitchFamily="34" charset="0"/>
                <a:cs typeface="Arial" panose="020B0604020202020204" pitchFamily="34" charset="0"/>
              </a:rPr>
              <a:t>рынка труда (кадрового потенциала) на сельских </a:t>
            </a:r>
            <a:r>
              <a:rPr lang="ru-RU" sz="1000" dirty="0" smtClean="0">
                <a:latin typeface="Arial" panose="020B0604020202020204" pitchFamily="34" charset="0"/>
                <a:cs typeface="Arial" panose="020B0604020202020204" pitchFamily="34" charset="0"/>
              </a:rPr>
              <a:t>территориях»</a:t>
            </a:r>
          </a:p>
          <a:p>
            <a:pPr marL="266400" lvl="1" indent="-266700" algn="just" defTabSz="361950" eaLnBrk="0" fontAlgn="base" hangingPunct="0">
              <a:buClr>
                <a:schemeClr val="bg1"/>
              </a:buClr>
              <a:buSzPct val="200000"/>
              <a:buBlip>
                <a:blip r:embed="rId2"/>
              </a:buBlip>
              <a:tabLst>
                <a:tab pos="127000" algn="l"/>
              </a:tabLst>
              <a:defRPr/>
            </a:pPr>
            <a:endParaRPr lang="ru-RU" sz="1000" dirty="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a:latin typeface="Arial" panose="020B0604020202020204" pitchFamily="34" charset="0"/>
                <a:cs typeface="Arial" panose="020B0604020202020204" pitchFamily="34" charset="0"/>
              </a:rPr>
              <a:t>направление (подпрограмма) </a:t>
            </a:r>
            <a:r>
              <a:rPr lang="ru-RU" sz="1000" dirty="0" smtClean="0">
                <a:latin typeface="Arial" panose="020B0604020202020204" pitchFamily="34" charset="0"/>
                <a:cs typeface="Arial" panose="020B0604020202020204" pitchFamily="34" charset="0"/>
              </a:rPr>
              <a:t>«Создание </a:t>
            </a:r>
            <a:r>
              <a:rPr lang="ru-RU" sz="1000" dirty="0">
                <a:latin typeface="Arial" panose="020B0604020202020204" pitchFamily="34" charset="0"/>
                <a:cs typeface="Arial" panose="020B0604020202020204" pitchFamily="34" charset="0"/>
              </a:rPr>
              <a:t>и развитие инфраструктуры на сельских </a:t>
            </a:r>
            <a:r>
              <a:rPr lang="ru-RU" sz="1000" dirty="0" smtClean="0">
                <a:latin typeface="Arial" panose="020B0604020202020204" pitchFamily="34" charset="0"/>
                <a:cs typeface="Arial" panose="020B0604020202020204" pitchFamily="34" charset="0"/>
              </a:rPr>
              <a:t>территориях»</a:t>
            </a:r>
          </a:p>
          <a:p>
            <a:pPr marL="266400" lvl="1" indent="-266700" algn="just" defTabSz="361950" eaLnBrk="0" fontAlgn="base" hangingPunct="0">
              <a:buClr>
                <a:schemeClr val="bg1"/>
              </a:buClr>
              <a:buSzPct val="200000"/>
              <a:buBlip>
                <a:blip r:embed="rId2"/>
              </a:buBlip>
              <a:tabLst>
                <a:tab pos="127000" algn="l"/>
              </a:tabLst>
              <a:defRPr/>
            </a:pPr>
            <a:endParaRPr lang="ru-RU" sz="1000" dirty="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a:latin typeface="Arial" panose="020B0604020202020204" pitchFamily="34" charset="0"/>
                <a:cs typeface="Arial" panose="020B0604020202020204" pitchFamily="34" charset="0"/>
              </a:rPr>
              <a:t>направление (подпрограмма) </a:t>
            </a:r>
            <a:r>
              <a:rPr lang="ru-RU" sz="1000" dirty="0" smtClean="0">
                <a:latin typeface="Arial" panose="020B0604020202020204" pitchFamily="34" charset="0"/>
                <a:cs typeface="Arial" panose="020B0604020202020204" pitchFamily="34" charset="0"/>
              </a:rPr>
              <a:t>«Обеспечение </a:t>
            </a:r>
            <a:r>
              <a:rPr lang="ru-RU" sz="1000" dirty="0">
                <a:latin typeface="Arial" panose="020B0604020202020204" pitchFamily="34" charset="0"/>
                <a:cs typeface="Arial" panose="020B0604020202020204" pitchFamily="34" charset="0"/>
              </a:rPr>
              <a:t>реализации государственной программы Российской Федерации "Комплексное развитие сельских </a:t>
            </a:r>
            <a:r>
              <a:rPr lang="ru-RU" sz="1000" dirty="0" smtClean="0">
                <a:latin typeface="Arial" panose="020B0604020202020204" pitchFamily="34" charset="0"/>
                <a:cs typeface="Arial" panose="020B0604020202020204" pitchFamily="34" charset="0"/>
              </a:rPr>
              <a:t>территорий»</a:t>
            </a:r>
            <a:endParaRPr lang="ru-RU" sz="1000" dirty="0">
              <a:latin typeface="Arial" panose="020B0604020202020204" pitchFamily="34" charset="0"/>
              <a:cs typeface="Arial" panose="020B0604020202020204" pitchFamily="34" charset="0"/>
            </a:endParaRPr>
          </a:p>
        </p:txBody>
      </p:sp>
      <p:sp>
        <p:nvSpPr>
          <p:cNvPr id="8" name="Прямоугольник 7"/>
          <p:cNvSpPr/>
          <p:nvPr/>
        </p:nvSpPr>
        <p:spPr>
          <a:xfrm>
            <a:off x="3200556" y="1272409"/>
            <a:ext cx="5943444" cy="1123384"/>
          </a:xfrm>
          <a:prstGeom prst="rect">
            <a:avLst/>
          </a:prstGeom>
        </p:spPr>
        <p:txBody>
          <a:bodyPr wrap="square">
            <a:spAutoFit/>
          </a:bodyPr>
          <a:lstStyle/>
          <a:p>
            <a:pPr marL="0" lvl="1" algn="just" defTabSz="361950" eaLnBrk="0" fontAlgn="base" hangingPunct="0">
              <a:spcAft>
                <a:spcPts val="600"/>
              </a:spcAft>
              <a:buClr>
                <a:schemeClr val="bg1"/>
              </a:buClr>
              <a:buSzPct val="200000"/>
              <a:tabLst>
                <a:tab pos="127000" algn="l"/>
              </a:tabLst>
              <a:defRPr/>
            </a:pPr>
            <a:r>
              <a:rPr lang="ru-RU" sz="1100" b="1" dirty="0" smtClean="0">
                <a:latin typeface="Arial" panose="020B0604020202020204" pitchFamily="34" charset="0"/>
                <a:ea typeface="ヒラギノ角ゴ ProN W3" charset="0"/>
                <a:cs typeface="Arial" panose="020B0604020202020204" pitchFamily="34" charset="0"/>
                <a:sym typeface="Gill Sans"/>
              </a:rPr>
              <a:t>Основание</a:t>
            </a:r>
            <a:endParaRPr lang="ru-RU" sz="1100" b="1" dirty="0">
              <a:latin typeface="Arial" panose="020B0604020202020204" pitchFamily="34" charset="0"/>
              <a:ea typeface="ヒラギノ角ゴ ProN W3" charset="0"/>
              <a:cs typeface="Arial" panose="020B0604020202020204" pitchFamily="34" charset="0"/>
              <a:sym typeface="Gill Sans"/>
            </a:endParaRPr>
          </a:p>
          <a:p>
            <a:pPr marL="266400" lvl="1" indent="-266700" algn="just" defTabSz="361950" eaLnBrk="0" fontAlgn="base" hangingPunct="0">
              <a:buClr>
                <a:schemeClr val="bg1"/>
              </a:buClr>
              <a:buSzPct val="200000"/>
              <a:buBlip>
                <a:blip r:embed="rId2"/>
              </a:buBlip>
              <a:tabLst>
                <a:tab pos="127000" algn="l"/>
              </a:tabLst>
              <a:defRPr/>
            </a:pPr>
            <a:r>
              <a:rPr lang="ru-RU" sz="1000" dirty="0" smtClean="0">
                <a:latin typeface="Arial" panose="020B0604020202020204" pitchFamily="34" charset="0"/>
                <a:cs typeface="Arial" panose="020B0604020202020204" pitchFamily="34" charset="0"/>
              </a:rPr>
              <a:t>Разработана </a:t>
            </a:r>
            <a:r>
              <a:rPr lang="ru-RU" sz="1000" dirty="0">
                <a:latin typeface="Arial" panose="020B0604020202020204" pitchFamily="34" charset="0"/>
                <a:cs typeface="Arial" panose="020B0604020202020204" pitchFamily="34" charset="0"/>
              </a:rPr>
              <a:t>Минсельхозом России во исполнение поручения Президента России по итогам рабочей поездки в Ставропольский край </a:t>
            </a:r>
            <a:r>
              <a:rPr lang="ru-RU" sz="1000" dirty="0" smtClean="0">
                <a:latin typeface="Arial" panose="020B0604020202020204" pitchFamily="34" charset="0"/>
                <a:cs typeface="Arial" panose="020B0604020202020204" pitchFamily="34" charset="0"/>
              </a:rPr>
              <a:t>09.10.2018 </a:t>
            </a:r>
            <a:r>
              <a:rPr lang="ru-RU" sz="1000" dirty="0">
                <a:latin typeface="Arial" panose="020B0604020202020204" pitchFamily="34" charset="0"/>
                <a:cs typeface="Arial" panose="020B0604020202020204" pitchFamily="34" charset="0"/>
              </a:rPr>
              <a:t>(</a:t>
            </a:r>
            <a:r>
              <a:rPr lang="ru-RU" sz="1000" dirty="0" smtClean="0">
                <a:latin typeface="Arial" panose="020B0604020202020204" pitchFamily="34" charset="0"/>
                <a:cs typeface="Arial" panose="020B0604020202020204" pitchFamily="34" charset="0"/>
              </a:rPr>
              <a:t>№ Пр-2014 </a:t>
            </a:r>
            <a:r>
              <a:rPr lang="ru-RU" sz="1000" dirty="0">
                <a:latin typeface="Arial" panose="020B0604020202020204" pitchFamily="34" charset="0"/>
                <a:cs typeface="Arial" panose="020B0604020202020204" pitchFamily="34" charset="0"/>
              </a:rPr>
              <a:t>от </a:t>
            </a:r>
            <a:r>
              <a:rPr lang="ru-RU" sz="1000" dirty="0" smtClean="0">
                <a:latin typeface="Arial" panose="020B0604020202020204" pitchFamily="34" charset="0"/>
                <a:cs typeface="Arial" panose="020B0604020202020204" pitchFamily="34" charset="0"/>
              </a:rPr>
              <a:t>31.10.2018, </a:t>
            </a:r>
            <a:r>
              <a:rPr lang="ru-RU" sz="1000" dirty="0">
                <a:latin typeface="Arial" panose="020B0604020202020204" pitchFamily="34" charset="0"/>
                <a:cs typeface="Arial" panose="020B0604020202020204" pitchFamily="34" charset="0"/>
              </a:rPr>
              <a:t>подпункт «а» пункта 1</a:t>
            </a:r>
            <a:r>
              <a:rPr lang="ru-RU" sz="1000" dirty="0" smtClean="0">
                <a:latin typeface="Arial" panose="020B0604020202020204" pitchFamily="34" charset="0"/>
                <a:cs typeface="Arial" panose="020B0604020202020204" pitchFamily="34" charset="0"/>
              </a:rPr>
              <a:t>)</a:t>
            </a:r>
          </a:p>
          <a:p>
            <a:pPr marL="0" lvl="1" algn="just" defTabSz="361950" eaLnBrk="0" fontAlgn="base" hangingPunct="0">
              <a:buClr>
                <a:schemeClr val="bg1"/>
              </a:buClr>
              <a:buSzPct val="200000"/>
              <a:tabLst>
                <a:tab pos="127000" algn="l"/>
              </a:tabLst>
              <a:defRPr/>
            </a:pPr>
            <a:endParaRPr lang="ru-RU" sz="1000" dirty="0" smtClean="0">
              <a:latin typeface="Arial" panose="020B0604020202020204" pitchFamily="34" charset="0"/>
              <a:cs typeface="Arial" panose="020B0604020202020204" pitchFamily="34" charset="0"/>
            </a:endParaRPr>
          </a:p>
          <a:p>
            <a:pPr marL="266400" lvl="1" indent="-266700" algn="just" defTabSz="361950" eaLnBrk="0" fontAlgn="base" hangingPunct="0">
              <a:buClr>
                <a:schemeClr val="bg1"/>
              </a:buClr>
              <a:buSzPct val="200000"/>
              <a:buBlip>
                <a:blip r:embed="rId2"/>
              </a:buBlip>
              <a:tabLst>
                <a:tab pos="127000" algn="l"/>
              </a:tabLst>
              <a:defRPr/>
            </a:pPr>
            <a:r>
              <a:rPr lang="ru-RU" sz="1000" dirty="0">
                <a:latin typeface="Arial" panose="020B0604020202020204" pitchFamily="34" charset="0"/>
                <a:cs typeface="Arial" panose="020B0604020202020204" pitchFamily="34" charset="0"/>
              </a:rPr>
              <a:t>Утверждена </a:t>
            </a:r>
            <a:r>
              <a:rPr lang="ru-RU" sz="1000" dirty="0" smtClean="0">
                <a:latin typeface="Arial" panose="020B0604020202020204" pitchFamily="34" charset="0"/>
                <a:cs typeface="Arial" panose="020B0604020202020204" pitchFamily="34" charset="0"/>
              </a:rPr>
              <a:t>постановлением </a:t>
            </a:r>
            <a:r>
              <a:rPr lang="ru-RU" sz="1000" dirty="0">
                <a:latin typeface="Arial" panose="020B0604020202020204" pitchFamily="34" charset="0"/>
                <a:cs typeface="Arial" panose="020B0604020202020204" pitchFamily="34" charset="0"/>
              </a:rPr>
              <a:t>Правительства РФ </a:t>
            </a:r>
            <a:r>
              <a:rPr lang="ru-RU" sz="1000" dirty="0" smtClean="0">
                <a:latin typeface="Arial" panose="020B0604020202020204" pitchFamily="34" charset="0"/>
                <a:cs typeface="Arial" panose="020B0604020202020204" pitchFamily="34" charset="0"/>
              </a:rPr>
              <a:t>от </a:t>
            </a:r>
            <a:r>
              <a:rPr lang="ru-RU" sz="1000" dirty="0">
                <a:latin typeface="Arial" panose="020B0604020202020204" pitchFamily="34" charset="0"/>
                <a:cs typeface="Arial" panose="020B0604020202020204" pitchFamily="34" charset="0"/>
              </a:rPr>
              <a:t>31.05.2019 </a:t>
            </a:r>
            <a:r>
              <a:rPr lang="ru-RU"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t>
            </a:r>
            <a:r>
              <a:rPr lang="ru-RU" sz="1000" dirty="0" smtClean="0">
                <a:latin typeface="Arial" panose="020B0604020202020204" pitchFamily="34" charset="0"/>
                <a:cs typeface="Arial" panose="020B0604020202020204" pitchFamily="34" charset="0"/>
              </a:rPr>
              <a:t>696</a:t>
            </a:r>
          </a:p>
        </p:txBody>
      </p:sp>
      <p:grpSp>
        <p:nvGrpSpPr>
          <p:cNvPr id="11" name="Группа 10"/>
          <p:cNvGrpSpPr/>
          <p:nvPr/>
        </p:nvGrpSpPr>
        <p:grpSpPr>
          <a:xfrm>
            <a:off x="304842" y="1263224"/>
            <a:ext cx="2788860" cy="5094444"/>
            <a:chOff x="43" y="-28062"/>
            <a:chExt cx="6631149" cy="991706"/>
          </a:xfrm>
        </p:grpSpPr>
        <p:sp>
          <p:nvSpPr>
            <p:cNvPr id="12" name="Скругленный прямоугольник 11"/>
            <p:cNvSpPr/>
            <p:nvPr/>
          </p:nvSpPr>
          <p:spPr>
            <a:xfrm>
              <a:off x="43" y="-28062"/>
              <a:ext cx="6532989" cy="991706"/>
            </a:xfrm>
            <a:prstGeom prst="roundRect">
              <a:avLst/>
            </a:prstGeom>
            <a:gradFill flip="none" rotWithShape="1">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lin ang="0" scaled="1"/>
              <a:tileRect/>
            </a:gradFill>
          </p:spPr>
          <p:style>
            <a:lnRef idx="3">
              <a:schemeClr val="lt1">
                <a:hueOff val="0"/>
                <a:satOff val="0"/>
                <a:lumOff val="0"/>
                <a:alphaOff val="0"/>
              </a:schemeClr>
            </a:lnRef>
            <a:fillRef idx="1">
              <a:schemeClr val="accent3">
                <a:alpha val="90000"/>
                <a:hueOff val="0"/>
                <a:satOff val="0"/>
                <a:lumOff val="0"/>
                <a:alphaOff val="0"/>
              </a:schemeClr>
            </a:fillRef>
            <a:effectRef idx="1">
              <a:schemeClr val="accent3">
                <a:alpha val="90000"/>
                <a:hueOff val="0"/>
                <a:satOff val="0"/>
                <a:lumOff val="0"/>
                <a:alphaOff val="0"/>
              </a:schemeClr>
            </a:effectRef>
            <a:fontRef idx="minor">
              <a:schemeClr val="lt1"/>
            </a:fontRef>
          </p:style>
        </p:sp>
        <p:sp>
          <p:nvSpPr>
            <p:cNvPr id="14" name="Скругленный прямоугольник 4"/>
            <p:cNvSpPr/>
            <p:nvPr/>
          </p:nvSpPr>
          <p:spPr>
            <a:xfrm>
              <a:off x="192285" y="-26274"/>
              <a:ext cx="6438907" cy="98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ts val="400"/>
                </a:spcAft>
              </a:pPr>
              <a:r>
                <a:rPr lang="ru-RU" sz="1600" b="1" dirty="0">
                  <a:latin typeface="Arial" panose="020B0604020202020204" pitchFamily="34" charset="0"/>
                  <a:cs typeface="Arial" panose="020B0604020202020204" pitchFamily="34" charset="0"/>
                </a:rPr>
                <a:t>Государственная программа</a:t>
              </a:r>
            </a:p>
            <a:p>
              <a:pPr lvl="0" algn="ctr" defTabSz="533400">
                <a:lnSpc>
                  <a:spcPct val="90000"/>
                </a:lnSpc>
                <a:spcBef>
                  <a:spcPct val="0"/>
                </a:spcBef>
                <a:spcAft>
                  <a:spcPts val="400"/>
                </a:spcAft>
              </a:pPr>
              <a:r>
                <a:rPr lang="ru-RU" sz="1600" b="1" dirty="0">
                  <a:latin typeface="Arial" panose="020B0604020202020204" pitchFamily="34" charset="0"/>
                  <a:cs typeface="Arial" panose="020B0604020202020204" pitchFamily="34" charset="0"/>
                </a:rPr>
                <a:t>«Комплексное развитие сельских территорий</a:t>
              </a:r>
              <a:r>
                <a:rPr lang="ru-RU" sz="1600" b="1" dirty="0" smtClean="0">
                  <a:latin typeface="Arial" panose="020B0604020202020204" pitchFamily="34" charset="0"/>
                  <a:cs typeface="Arial" panose="020B0604020202020204" pitchFamily="34" charset="0"/>
                </a:rPr>
                <a:t>»</a:t>
              </a:r>
            </a:p>
            <a:p>
              <a:pPr lvl="0" algn="ctr" defTabSz="533400">
                <a:lnSpc>
                  <a:spcPct val="90000"/>
                </a:lnSpc>
                <a:spcBef>
                  <a:spcPct val="0"/>
                </a:spcBef>
                <a:spcAft>
                  <a:spcPts val="400"/>
                </a:spcAft>
              </a:pPr>
              <a:r>
                <a:rPr lang="ru-RU" sz="1600" b="1" dirty="0" smtClean="0">
                  <a:latin typeface="Arial" panose="020B0604020202020204" pitchFamily="34" charset="0"/>
                  <a:cs typeface="Arial" panose="020B0604020202020204" pitchFamily="34" charset="0"/>
                </a:rPr>
                <a:t>(далее – КРСТ)</a:t>
              </a:r>
              <a:endParaRPr lang="ru-RU" sz="1600" b="1" dirty="0">
                <a:latin typeface="Arial" panose="020B0604020202020204" pitchFamily="34" charset="0"/>
                <a:cs typeface="Arial" panose="020B0604020202020204" pitchFamily="34" charset="0"/>
              </a:endParaRPr>
            </a:p>
          </p:txBody>
        </p:sp>
      </p:grpSp>
      <p:pic>
        <p:nvPicPr>
          <p:cNvPr id="13" name="Рисунок 12"/>
          <p:cNvPicPr>
            <a:picLocks noChangeAspect="1"/>
          </p:cNvPicPr>
          <p:nvPr/>
        </p:nvPicPr>
        <p:blipFill>
          <a:blip r:embed="rId3">
            <a:clrChange>
              <a:clrFrom>
                <a:srgbClr val="212125"/>
              </a:clrFrom>
              <a:clrTo>
                <a:srgbClr val="212125">
                  <a:alpha val="0"/>
                </a:srgbClr>
              </a:clrTo>
            </a:clrChange>
          </a:blip>
          <a:stretch>
            <a:fillRect/>
          </a:stretch>
        </p:blipFill>
        <p:spPr>
          <a:xfrm>
            <a:off x="265740" y="1131099"/>
            <a:ext cx="725465" cy="687615"/>
          </a:xfrm>
          <a:prstGeom prst="rect">
            <a:avLst/>
          </a:prstGeom>
        </p:spPr>
      </p:pic>
    </p:spTree>
    <p:extLst>
      <p:ext uri="{BB962C8B-B14F-4D97-AF65-F5344CB8AC3E}">
        <p14:creationId xmlns:p14="http://schemas.microsoft.com/office/powerpoint/2010/main" val="2370295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34" y="544917"/>
            <a:ext cx="6071077"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a:t>
            </a:r>
            <a:r>
              <a:rPr lang="ru-RU" sz="1200" dirty="0" smtClean="0">
                <a:latin typeface="Arial" panose="020B0604020202020204" pitchFamily="34" charset="0"/>
                <a:cs typeface="Arial" panose="020B0604020202020204" pitchFamily="34" charset="0"/>
              </a:rPr>
              <a:t>РФ </a:t>
            </a:r>
            <a:r>
              <a:rPr lang="ru-RU" sz="1200" dirty="0">
                <a:latin typeface="Arial" panose="020B0604020202020204" pitchFamily="34" charset="0"/>
                <a:cs typeface="Arial" panose="020B0604020202020204" pitchFamily="34" charset="0"/>
              </a:rPr>
              <a:t>на строительство (приобретение) жилого помещения на сельских территориях</a:t>
            </a:r>
            <a:r>
              <a:rPr lang="ru-RU" sz="1200" b="1" dirty="0" smtClean="0">
                <a:latin typeface="Arial" panose="020B0604020202020204" pitchFamily="34" charset="0"/>
                <a:cs typeface="Arial" panose="020B0604020202020204" pitchFamily="34" charset="0"/>
              </a:rPr>
              <a:t/>
            </a:r>
            <a:br>
              <a:rPr lang="ru-RU" sz="1200" b="1" dirty="0" smtClean="0">
                <a:latin typeface="Arial" panose="020B0604020202020204" pitchFamily="34" charset="0"/>
                <a:cs typeface="Arial" panose="020B0604020202020204" pitchFamily="34" charset="0"/>
              </a:rPr>
            </a:br>
            <a:r>
              <a:rPr lang="ru-RU" sz="1200" b="1" i="1" dirty="0" smtClean="0">
                <a:latin typeface="Arial" panose="020B0604020202020204" pitchFamily="34" charset="0"/>
                <a:cs typeface="Arial" panose="020B0604020202020204" pitchFamily="34" charset="0"/>
              </a:rPr>
              <a:t>Основные параметры (1/2)</a:t>
            </a:r>
            <a:endParaRPr lang="ru-RU" sz="1200" b="1" i="1" dirty="0">
              <a:solidFill>
                <a:schemeClr val="tx1"/>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6DDF61C1-2457-E848-BB6B-E1DA9A549776}" type="slidenum">
              <a:rPr lang="en-US" smtClean="0">
                <a:solidFill>
                  <a:prstClr val="white"/>
                </a:solidFill>
              </a:rPr>
              <a:pPr/>
              <a:t>3</a:t>
            </a:fld>
            <a:endParaRPr lang="en-US" dirty="0">
              <a:solidFill>
                <a:prstClr val="white"/>
              </a:solidFill>
            </a:endParaRPr>
          </a:p>
        </p:txBody>
      </p:sp>
      <p:sp>
        <p:nvSpPr>
          <p:cNvPr id="33" name="TextBox 32"/>
          <p:cNvSpPr txBox="1"/>
          <p:nvPr/>
        </p:nvSpPr>
        <p:spPr>
          <a:xfrm>
            <a:off x="129698" y="1245253"/>
            <a:ext cx="8938102" cy="307777"/>
          </a:xfrm>
          <a:prstGeom prst="rect">
            <a:avLst/>
          </a:pr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solidFill>
              <a:srgbClr val="9BBB5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a:defRPr b="0" u="sng">
                <a:ln w="0"/>
                <a:solidFill>
                  <a:schemeClr val="tx2">
                    <a:lumMod val="50000"/>
                  </a:schemeClr>
                </a:solidFill>
                <a:effectLst>
                  <a:outerShdw blurRad="38100" dist="19050" dir="2700000" algn="tl" rotWithShape="0">
                    <a:schemeClr val="dk1">
                      <a:alpha val="40000"/>
                    </a:schemeClr>
                  </a:outerShdw>
                </a:effectLst>
              </a:defRPr>
            </a:lvl1pPr>
          </a:lstStyle>
          <a:p>
            <a:pPr algn="ctr"/>
            <a:r>
              <a:rPr lang="ru-RU" sz="1400" b="1" u="none" dirty="0" smtClean="0">
                <a:solidFill>
                  <a:schemeClr val="bg1"/>
                </a:solidFill>
                <a:effectLst/>
                <a:latin typeface="Arial" panose="020B0604020202020204" pitchFamily="34" charset="0"/>
                <a:cs typeface="Arial" panose="020B0604020202020204" pitchFamily="34" charset="0"/>
              </a:rPr>
              <a:t>Основные параметры кредита</a:t>
            </a:r>
            <a:endParaRPr lang="ru-RU" sz="1400" b="1" u="none" dirty="0">
              <a:solidFill>
                <a:schemeClr val="bg1"/>
              </a:solidFill>
              <a:effectLst/>
              <a:latin typeface="Arial" panose="020B0604020202020204" pitchFamily="34" charset="0"/>
              <a:cs typeface="Arial" panose="020B0604020202020204" pitchFamily="34" charset="0"/>
            </a:endParaRPr>
          </a:p>
        </p:txBody>
      </p:sp>
      <p:sp>
        <p:nvSpPr>
          <p:cNvPr id="53" name="Скругленный прямоугольник 52"/>
          <p:cNvSpPr/>
          <p:nvPr/>
        </p:nvSpPr>
        <p:spPr>
          <a:xfrm>
            <a:off x="120645" y="1568545"/>
            <a:ext cx="8949216" cy="1709138"/>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spcBef>
                <a:spcPts val="600"/>
              </a:spcBef>
              <a:spcAft>
                <a:spcPts val="600"/>
              </a:spcAft>
            </a:pPr>
            <a:endParaRPr lang="ru-RU" sz="1100" dirty="0">
              <a:solidFill>
                <a:schemeClr val="tx1"/>
              </a:solidFill>
              <a:latin typeface="Arial" panose="020B0604020202020204" pitchFamily="34" charset="0"/>
              <a:cs typeface="Arial" panose="020B0604020202020204" pitchFamily="34" charset="0"/>
            </a:endParaRPr>
          </a:p>
        </p:txBody>
      </p:sp>
      <p:sp>
        <p:nvSpPr>
          <p:cNvPr id="5" name="Прямоугольник 4"/>
          <p:cNvSpPr/>
          <p:nvPr/>
        </p:nvSpPr>
        <p:spPr>
          <a:xfrm>
            <a:off x="282766" y="1607995"/>
            <a:ext cx="8708834" cy="1669688"/>
          </a:xfrm>
          <a:prstGeom prst="rect">
            <a:avLst/>
          </a:prstGeom>
        </p:spPr>
        <p:txBody>
          <a:bodyPr wrap="square">
            <a:spAutoFit/>
          </a:bodyPr>
          <a:lstStyle/>
          <a:p>
            <a:pPr>
              <a:spcAft>
                <a:spcPts val="300"/>
              </a:spcAft>
            </a:pPr>
            <a:r>
              <a:rPr lang="ru-RU" sz="1200" b="1" dirty="0" smtClean="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Цели кредитования:</a:t>
            </a:r>
          </a:p>
          <a:p>
            <a:pPr marL="895350" indent="-180975" algn="just">
              <a:lnSpc>
                <a:spcPct val="100000"/>
              </a:lnSpc>
              <a:buFont typeface="Arial" panose="020B0604020202020204" pitchFamily="34" charset="0"/>
              <a:buChar char="•"/>
            </a:pPr>
            <a:r>
              <a:rPr lang="ru-RU" sz="1100" dirty="0" smtClean="0">
                <a:latin typeface="Arial" panose="020B0604020202020204" pitchFamily="34" charset="0"/>
                <a:cs typeface="Arial" panose="020B0604020202020204" pitchFamily="34" charset="0"/>
              </a:rPr>
              <a:t>приобретение у физ./юр. лица/ИП готового объекта недвижимости/объекта недвижимости с земельным участком, расположенного на сельских территориях, по ДКП;</a:t>
            </a:r>
          </a:p>
          <a:p>
            <a:pPr marL="171450" indent="-171450" algn="just">
              <a:lnSpc>
                <a:spcPct val="100000"/>
              </a:lnSpc>
              <a:buFont typeface="Arial" panose="020B0604020202020204" pitchFamily="34" charset="0"/>
              <a:buChar char="•"/>
            </a:pPr>
            <a:r>
              <a:rPr lang="ru-RU" sz="1100" dirty="0" smtClean="0">
                <a:latin typeface="Arial" panose="020B0604020202020204" pitchFamily="34" charset="0"/>
                <a:cs typeface="Arial" panose="020B0604020202020204" pitchFamily="34" charset="0"/>
              </a:rPr>
              <a:t>приобретение </a:t>
            </a:r>
            <a:r>
              <a:rPr lang="ru-RU" sz="1100" dirty="0">
                <a:latin typeface="Arial" panose="020B0604020202020204" pitchFamily="34" charset="0"/>
                <a:cs typeface="Arial" panose="020B0604020202020204" pitchFamily="34" charset="0"/>
              </a:rPr>
              <a:t>у физ./юр. лица/ИП находящегося на этапе строительства объекта недвижимости/объекта недвижимости с земельным участком, </a:t>
            </a:r>
            <a:r>
              <a:rPr lang="ru-RU" sz="1100" dirty="0">
                <a:solidFill>
                  <a:prstClr val="black"/>
                </a:solidFill>
                <a:latin typeface="Arial" panose="020B0604020202020204" pitchFamily="34" charset="0"/>
                <a:cs typeface="Arial" panose="020B0604020202020204" pitchFamily="34" charset="0"/>
              </a:rPr>
              <a:t>расположенного на сельских территориях, </a:t>
            </a:r>
            <a:r>
              <a:rPr lang="ru-RU" sz="1100" dirty="0">
                <a:latin typeface="Arial" panose="020B0604020202020204" pitchFamily="34" charset="0"/>
                <a:cs typeface="Arial" panose="020B0604020202020204" pitchFamily="34" charset="0"/>
              </a:rPr>
              <a:t>по ДДУ (договору уступки прав требования</a:t>
            </a:r>
            <a:r>
              <a:rPr lang="ru-RU" sz="1100" dirty="0" smtClean="0">
                <a:latin typeface="Arial" panose="020B0604020202020204" pitchFamily="34" charset="0"/>
                <a:cs typeface="Arial" panose="020B0604020202020204" pitchFamily="34" charset="0"/>
              </a:rPr>
              <a:t>);</a:t>
            </a:r>
          </a:p>
          <a:p>
            <a:pPr marL="171450" indent="-171450" algn="just">
              <a:lnSpc>
                <a:spcPct val="100000"/>
              </a:lnSpc>
              <a:buFont typeface="Arial" panose="020B0604020202020204" pitchFamily="34" charset="0"/>
              <a:buChar char="•"/>
            </a:pPr>
            <a:r>
              <a:rPr lang="ru-RU" sz="1100" dirty="0">
                <a:latin typeface="Arial" panose="020B0604020202020204" pitchFamily="34" charset="0"/>
                <a:cs typeface="Arial" panose="020B0604020202020204" pitchFamily="34" charset="0"/>
              </a:rPr>
              <a:t>приобретение земельного участка, расположенного на сельских территориях, и строительство на нем жилого дома по договору подряда;</a:t>
            </a:r>
          </a:p>
          <a:p>
            <a:pPr marL="171450" indent="-171450" algn="just">
              <a:lnSpc>
                <a:spcPct val="100000"/>
              </a:lnSpc>
              <a:buFont typeface="Arial" panose="020B0604020202020204" pitchFamily="34" charset="0"/>
              <a:buChar char="•"/>
            </a:pPr>
            <a:r>
              <a:rPr lang="ru-RU" sz="1100" dirty="0" smtClean="0">
                <a:latin typeface="Arial" panose="020B0604020202020204" pitchFamily="34" charset="0"/>
                <a:cs typeface="Arial" panose="020B0604020202020204" pitchFamily="34" charset="0"/>
              </a:rPr>
              <a:t>строительство или завершение строительства жилого </a:t>
            </a:r>
            <a:r>
              <a:rPr lang="ru-RU" sz="1100" dirty="0">
                <a:latin typeface="Arial" panose="020B0604020202020204" pitchFamily="34" charset="0"/>
                <a:cs typeface="Arial" panose="020B0604020202020204" pitchFamily="34" charset="0"/>
              </a:rPr>
              <a:t>дома по договору </a:t>
            </a:r>
            <a:r>
              <a:rPr lang="ru-RU" sz="1100" dirty="0" smtClean="0">
                <a:latin typeface="Arial" panose="020B0604020202020204" pitchFamily="34" charset="0"/>
                <a:cs typeface="Arial" panose="020B0604020202020204" pitchFamily="34" charset="0"/>
              </a:rPr>
              <a:t>подряда на имеющемся в собственности земельном участке, расположенном </a:t>
            </a:r>
            <a:r>
              <a:rPr lang="ru-RU" sz="1100" dirty="0">
                <a:latin typeface="Arial" panose="020B0604020202020204" pitchFamily="34" charset="0"/>
                <a:cs typeface="Arial" panose="020B0604020202020204" pitchFamily="34" charset="0"/>
              </a:rPr>
              <a:t>на сельских </a:t>
            </a:r>
            <a:r>
              <a:rPr lang="ru-RU" sz="1100" dirty="0" smtClean="0">
                <a:latin typeface="Arial" panose="020B0604020202020204" pitchFamily="34" charset="0"/>
                <a:cs typeface="Arial" panose="020B0604020202020204" pitchFamily="34" charset="0"/>
              </a:rPr>
              <a:t>территориях</a:t>
            </a:r>
            <a:r>
              <a:rPr lang="ru-RU" sz="1100" dirty="0">
                <a:latin typeface="Arial" panose="020B0604020202020204" pitchFamily="34" charset="0"/>
                <a:cs typeface="Arial" panose="020B0604020202020204" pitchFamily="34" charset="0"/>
              </a:rPr>
              <a:t>.</a:t>
            </a:r>
            <a:endParaRPr lang="ru-RU" sz="1100" b="1" dirty="0" smtClean="0">
              <a:latin typeface="Arial" panose="020B0604020202020204" pitchFamily="34" charset="0"/>
              <a:cs typeface="Arial" panose="020B0604020202020204" pitchFamily="34" charset="0"/>
            </a:endParaRPr>
          </a:p>
        </p:txBody>
      </p:sp>
      <p:sp>
        <p:nvSpPr>
          <p:cNvPr id="58" name="Скругленный прямоугольник 57"/>
          <p:cNvSpPr/>
          <p:nvPr/>
        </p:nvSpPr>
        <p:spPr>
          <a:xfrm>
            <a:off x="129698" y="3304097"/>
            <a:ext cx="8938102" cy="3086296"/>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60" name="Прямоугольник 59"/>
          <p:cNvSpPr/>
          <p:nvPr/>
        </p:nvSpPr>
        <p:spPr>
          <a:xfrm>
            <a:off x="158293" y="3426343"/>
            <a:ext cx="8880911" cy="2841804"/>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Требования к территориям</a:t>
            </a:r>
          </a:p>
          <a:p>
            <a:pPr marL="809625" lvl="0" algn="just">
              <a:spcAft>
                <a:spcPts val="400"/>
              </a:spcAft>
            </a:pPr>
            <a:r>
              <a:rPr lang="ru-RU" sz="1000" u="sng" dirty="0">
                <a:latin typeface="Arial" panose="020B0604020202020204" pitchFamily="34" charset="0"/>
                <a:cs typeface="Arial" panose="020B0604020202020204" pitchFamily="34" charset="0"/>
              </a:rPr>
              <a:t>Сельские территории </a:t>
            </a:r>
            <a:r>
              <a:rPr lang="ru-RU"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сельские поселения или сельские поселения и межселенные территории, объединенные общей территорией в границах муниципального района, сельские населенные пункты, рабочие поселки, входящие в состав городских округов (за исключением городских округов, на территории которых находятся административные центры субъектов Российской Федерации), городских поселений и внутригородских муниципальных образований г. Севастополя. Перечень таких сельских населенных пунктов, рабочих поселков на территории субъекта Российской Федерации определяется высшим исполнительным органом государственной власти субъекта Российской Федерации или органом исполнительной власти субъекта Российской Федерации, уполномоченным высшим исполнительным органом государственной власти субъекта Российской Федерации (далее - орган исполнительной власти). В указанное понятие не входят внутригородские муниципальные образования гг. Москвы и Санкт-Петербурга, а также муниципальные образования и городские округа Московской области</a:t>
            </a:r>
            <a:r>
              <a:rPr lang="ru-RU" sz="1000" dirty="0" smtClean="0">
                <a:latin typeface="Arial" panose="020B0604020202020204" pitchFamily="34" charset="0"/>
                <a:cs typeface="Arial" panose="020B0604020202020204" pitchFamily="34" charset="0"/>
              </a:rPr>
              <a:t>. </a:t>
            </a:r>
            <a:endParaRPr lang="ru-RU" sz="1000" dirty="0" smtClean="0">
              <a:latin typeface="Arial" panose="020B0604020202020204" pitchFamily="34" charset="0"/>
              <a:cs typeface="Arial" panose="020B0604020202020204" pitchFamily="34" charset="0"/>
            </a:endParaRPr>
          </a:p>
          <a:p>
            <a:pPr lvl="0" algn="just">
              <a:spcAft>
                <a:spcPts val="400"/>
              </a:spcAft>
            </a:pPr>
            <a:r>
              <a:rPr lang="ru-RU" sz="1000" u="sng" dirty="0" smtClean="0">
                <a:latin typeface="Arial" panose="020B0604020202020204" pitchFamily="34" charset="0"/>
                <a:cs typeface="Arial" panose="020B0604020202020204" pitchFamily="34" charset="0"/>
              </a:rPr>
              <a:t>Сельские </a:t>
            </a:r>
            <a:r>
              <a:rPr lang="ru-RU" sz="1000" u="sng" dirty="0">
                <a:latin typeface="Arial" panose="020B0604020202020204" pitchFamily="34" charset="0"/>
                <a:cs typeface="Arial" panose="020B0604020202020204" pitchFamily="34" charset="0"/>
              </a:rPr>
              <a:t>агломерации </a:t>
            </a:r>
            <a:r>
              <a:rPr lang="ru-RU"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t>
            </a:r>
            <a:r>
              <a:rPr lang="ru-RU" sz="1000" dirty="0" smtClean="0">
                <a:latin typeface="Arial" panose="020B0604020202020204" pitchFamily="34" charset="0"/>
                <a:cs typeface="Arial" panose="020B0604020202020204" pitchFamily="34" charset="0"/>
              </a:rPr>
              <a:t>сельские </a:t>
            </a:r>
            <a:r>
              <a:rPr lang="ru-RU" sz="1000" dirty="0">
                <a:latin typeface="Arial" panose="020B0604020202020204" pitchFamily="34" charset="0"/>
                <a:cs typeface="Arial" panose="020B0604020202020204" pitchFamily="34" charset="0"/>
              </a:rPr>
              <a:t>территории, а также поселки городского типа, рабочие поселки, не входящие в состав городских округов, и малые города с численностью населения, постоянно проживающего на территории, не превышающей 30 тыс. человек. Перечень сельских агломераций на территории субъекта Российской Федерации определяется в соответствии с приложением № 11 к государственной программе Российской Федерации «Комплексное развитие сельских территорий», утвержденной постановлением Правительства Российской Федерации от 31.05.2019 № 696 «Об утверждении государственной программы Российской Федерации «Комплексное развитие сельских территорий» и о внесении изменений в некоторые акты Правительства Российской Федерации». В указанное понятие не входят внутригородские муниципальные образования гг. Москвы и Санкт-Петербурга, а также муниципальные образования и городские округа Московской области</a:t>
            </a:r>
            <a:r>
              <a:rPr lang="ru-RU"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66" name="Freeform 98"/>
          <p:cNvSpPr>
            <a:spLocks noChangeArrowheads="1"/>
          </p:cNvSpPr>
          <p:nvPr/>
        </p:nvSpPr>
        <p:spPr bwMode="auto">
          <a:xfrm>
            <a:off x="282766" y="4034649"/>
            <a:ext cx="631636" cy="563229"/>
          </a:xfrm>
          <a:custGeom>
            <a:avLst/>
            <a:gdLst>
              <a:gd name="T0" fmla="*/ 2147483646 w 588"/>
              <a:gd name="T1" fmla="*/ 2147483646 h 545"/>
              <a:gd name="T2" fmla="*/ 2147483646 w 588"/>
              <a:gd name="T3" fmla="*/ 2147483646 h 545"/>
              <a:gd name="T4" fmla="*/ 2147483646 w 588"/>
              <a:gd name="T5" fmla="*/ 2147483646 h 545"/>
              <a:gd name="T6" fmla="*/ 2147483646 w 588"/>
              <a:gd name="T7" fmla="*/ 2147483646 h 545"/>
              <a:gd name="T8" fmla="*/ 2147483646 w 588"/>
              <a:gd name="T9" fmla="*/ 2147483646 h 545"/>
              <a:gd name="T10" fmla="*/ 2147483646 w 588"/>
              <a:gd name="T11" fmla="*/ 2147483646 h 545"/>
              <a:gd name="T12" fmla="*/ 2147483646 w 588"/>
              <a:gd name="T13" fmla="*/ 2147483646 h 545"/>
              <a:gd name="T14" fmla="*/ 2147483646 w 588"/>
              <a:gd name="T15" fmla="*/ 2147483646 h 545"/>
              <a:gd name="T16" fmla="*/ 0 w 588"/>
              <a:gd name="T17" fmla="*/ 2147483646 h 545"/>
              <a:gd name="T18" fmla="*/ 2147483646 w 588"/>
              <a:gd name="T19" fmla="*/ 2147483646 h 545"/>
              <a:gd name="T20" fmla="*/ 2147483646 w 588"/>
              <a:gd name="T21" fmla="*/ 2147483646 h 545"/>
              <a:gd name="T22" fmla="*/ 2147483646 w 588"/>
              <a:gd name="T23" fmla="*/ 0 h 545"/>
              <a:gd name="T24" fmla="*/ 2147483646 w 588"/>
              <a:gd name="T25" fmla="*/ 2147483646 h 545"/>
              <a:gd name="T26" fmla="*/ 2147483646 w 588"/>
              <a:gd name="T27" fmla="*/ 2147483646 h 545"/>
              <a:gd name="T28" fmla="*/ 2147483646 w 588"/>
              <a:gd name="T29" fmla="*/ 2147483646 h 545"/>
              <a:gd name="T30" fmla="*/ 2147483646 w 588"/>
              <a:gd name="T31" fmla="*/ 2147483646 h 545"/>
              <a:gd name="T32" fmla="*/ 2147483646 w 588"/>
              <a:gd name="T33" fmla="*/ 2147483646 h 545"/>
              <a:gd name="T34" fmla="*/ 2147483646 w 588"/>
              <a:gd name="T35" fmla="*/ 2147483646 h 545"/>
              <a:gd name="T36" fmla="*/ 2147483646 w 588"/>
              <a:gd name="T37" fmla="*/ 2147483646 h 545"/>
              <a:gd name="T38" fmla="*/ 2147483646 w 588"/>
              <a:gd name="T39" fmla="*/ 2147483646 h 545"/>
              <a:gd name="T40" fmla="*/ 2147483646 w 588"/>
              <a:gd name="T41" fmla="*/ 2147483646 h 545"/>
              <a:gd name="T42" fmla="*/ 2147483646 w 588"/>
              <a:gd name="T43" fmla="*/ 2147483646 h 545"/>
              <a:gd name="T44" fmla="*/ 2147483646 w 588"/>
              <a:gd name="T45" fmla="*/ 2147483646 h 545"/>
              <a:gd name="T46" fmla="*/ 2147483646 w 588"/>
              <a:gd name="T47" fmla="*/ 2147483646 h 545"/>
              <a:gd name="T48" fmla="*/ 2147483646 w 588"/>
              <a:gd name="T49" fmla="*/ 2147483646 h 545"/>
              <a:gd name="T50" fmla="*/ 2147483646 w 588"/>
              <a:gd name="T51" fmla="*/ 2147483646 h 545"/>
              <a:gd name="T52" fmla="*/ 2147483646 w 588"/>
              <a:gd name="T53" fmla="*/ 2147483646 h 545"/>
              <a:gd name="T54" fmla="*/ 2147483646 w 588"/>
              <a:gd name="T55" fmla="*/ 2147483646 h 545"/>
              <a:gd name="T56" fmla="*/ 2147483646 w 588"/>
              <a:gd name="T57" fmla="*/ 2147483646 h 545"/>
              <a:gd name="T58" fmla="*/ 2147483646 w 588"/>
              <a:gd name="T59" fmla="*/ 2147483646 h 545"/>
              <a:gd name="T60" fmla="*/ 2147483646 w 588"/>
              <a:gd name="T61" fmla="*/ 2147483646 h 545"/>
              <a:gd name="T62" fmla="*/ 2147483646 w 588"/>
              <a:gd name="T63" fmla="*/ 2147483646 h 545"/>
              <a:gd name="T64" fmla="*/ 2147483646 w 588"/>
              <a:gd name="T65" fmla="*/ 2147483646 h 545"/>
              <a:gd name="T66" fmla="*/ 2147483646 w 588"/>
              <a:gd name="T67" fmla="*/ 2147483646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rgbClr val="9BBB59"/>
          </a:solidFill>
          <a:ln>
            <a:noFill/>
          </a:ln>
        </p:spPr>
        <p:txBody>
          <a:bodyPr wrap="none" anchor="ctr"/>
          <a:lstStyle/>
          <a:p>
            <a:endParaRPr lang="ru-RU"/>
          </a:p>
        </p:txBody>
      </p:sp>
      <p:sp>
        <p:nvSpPr>
          <p:cNvPr id="65" name="Freeform 123"/>
          <p:cNvSpPr>
            <a:spLocks noChangeArrowheads="1"/>
          </p:cNvSpPr>
          <p:nvPr/>
        </p:nvSpPr>
        <p:spPr bwMode="auto">
          <a:xfrm>
            <a:off x="365584" y="1571783"/>
            <a:ext cx="647070" cy="669863"/>
          </a:xfrm>
          <a:custGeom>
            <a:avLst/>
            <a:gdLst>
              <a:gd name="T0" fmla="*/ 2147483646 w 602"/>
              <a:gd name="T1" fmla="*/ 2147483646 h 609"/>
              <a:gd name="T2" fmla="*/ 2147483646 w 602"/>
              <a:gd name="T3" fmla="*/ 2147483646 h 609"/>
              <a:gd name="T4" fmla="*/ 2147483646 w 602"/>
              <a:gd name="T5" fmla="*/ 2147483646 h 609"/>
              <a:gd name="T6" fmla="*/ 2147483646 w 602"/>
              <a:gd name="T7" fmla="*/ 2147483646 h 609"/>
              <a:gd name="T8" fmla="*/ 2147483646 w 602"/>
              <a:gd name="T9" fmla="*/ 2147483646 h 609"/>
              <a:gd name="T10" fmla="*/ 2147483646 w 602"/>
              <a:gd name="T11" fmla="*/ 2147483646 h 609"/>
              <a:gd name="T12" fmla="*/ 2147483646 w 602"/>
              <a:gd name="T13" fmla="*/ 2147483646 h 609"/>
              <a:gd name="T14" fmla="*/ 2147483646 w 602"/>
              <a:gd name="T15" fmla="*/ 2147483646 h 609"/>
              <a:gd name="T16" fmla="*/ 2147483646 w 602"/>
              <a:gd name="T17" fmla="*/ 2147483646 h 609"/>
              <a:gd name="T18" fmla="*/ 2147483646 w 602"/>
              <a:gd name="T19" fmla="*/ 2147483646 h 609"/>
              <a:gd name="T20" fmla="*/ 0 w 602"/>
              <a:gd name="T21" fmla="*/ 2147483646 h 609"/>
              <a:gd name="T22" fmla="*/ 2147483646 w 602"/>
              <a:gd name="T23" fmla="*/ 2147483646 h 609"/>
              <a:gd name="T24" fmla="*/ 2147483646 w 602"/>
              <a:gd name="T25" fmla="*/ 2147483646 h 609"/>
              <a:gd name="T26" fmla="*/ 2147483646 w 602"/>
              <a:gd name="T27" fmla="*/ 2147483646 h 609"/>
              <a:gd name="T28" fmla="*/ 2147483646 w 602"/>
              <a:gd name="T29" fmla="*/ 2147483646 h 609"/>
              <a:gd name="T30" fmla="*/ 2147483646 w 602"/>
              <a:gd name="T31" fmla="*/ 0 h 609"/>
              <a:gd name="T32" fmla="*/ 2147483646 w 602"/>
              <a:gd name="T33" fmla="*/ 2147483646 h 609"/>
              <a:gd name="T34" fmla="*/ 2147483646 w 602"/>
              <a:gd name="T35" fmla="*/ 2147483646 h 609"/>
              <a:gd name="T36" fmla="*/ 2147483646 w 602"/>
              <a:gd name="T37" fmla="*/ 2147483646 h 609"/>
              <a:gd name="T38" fmla="*/ 2147483646 w 602"/>
              <a:gd name="T39" fmla="*/ 2147483646 h 609"/>
              <a:gd name="T40" fmla="*/ 2147483646 w 602"/>
              <a:gd name="T41" fmla="*/ 2147483646 h 609"/>
              <a:gd name="T42" fmla="*/ 2147483646 w 602"/>
              <a:gd name="T43" fmla="*/ 2147483646 h 609"/>
              <a:gd name="T44" fmla="*/ 2147483646 w 602"/>
              <a:gd name="T45" fmla="*/ 2147483646 h 609"/>
              <a:gd name="T46" fmla="*/ 2147483646 w 602"/>
              <a:gd name="T47" fmla="*/ 2147483646 h 609"/>
              <a:gd name="T48" fmla="*/ 2147483646 w 602"/>
              <a:gd name="T49" fmla="*/ 2147483646 h 609"/>
              <a:gd name="T50" fmla="*/ 2147483646 w 602"/>
              <a:gd name="T51" fmla="*/ 2147483646 h 609"/>
              <a:gd name="T52" fmla="*/ 2147483646 w 602"/>
              <a:gd name="T53" fmla="*/ 2147483646 h 609"/>
              <a:gd name="T54" fmla="*/ 2147483646 w 602"/>
              <a:gd name="T55" fmla="*/ 2147483646 h 609"/>
              <a:gd name="T56" fmla="*/ 2147483646 w 602"/>
              <a:gd name="T57" fmla="*/ 2147483646 h 609"/>
              <a:gd name="T58" fmla="*/ 2147483646 w 602"/>
              <a:gd name="T59" fmla="*/ 2147483646 h 609"/>
              <a:gd name="T60" fmla="*/ 2147483646 w 602"/>
              <a:gd name="T61" fmla="*/ 2147483646 h 609"/>
              <a:gd name="T62" fmla="*/ 2147483646 w 602"/>
              <a:gd name="T63" fmla="*/ 2147483646 h 609"/>
              <a:gd name="T64" fmla="*/ 2147483646 w 602"/>
              <a:gd name="T65" fmla="*/ 2147483646 h 609"/>
              <a:gd name="T66" fmla="*/ 2147483646 w 602"/>
              <a:gd name="T67" fmla="*/ 2147483646 h 609"/>
              <a:gd name="T68" fmla="*/ 2147483646 w 602"/>
              <a:gd name="T69" fmla="*/ 2147483646 h 609"/>
              <a:gd name="T70" fmla="*/ 2147483646 w 602"/>
              <a:gd name="T71" fmla="*/ 2147483646 h 609"/>
              <a:gd name="T72" fmla="*/ 2147483646 w 602"/>
              <a:gd name="T73" fmla="*/ 2147483646 h 609"/>
              <a:gd name="T74" fmla="*/ 2147483646 w 602"/>
              <a:gd name="T75" fmla="*/ 2147483646 h 609"/>
              <a:gd name="T76" fmla="*/ 2147483646 w 602"/>
              <a:gd name="T77" fmla="*/ 2147483646 h 609"/>
              <a:gd name="T78" fmla="*/ 2147483646 w 602"/>
              <a:gd name="T79" fmla="*/ 2147483646 h 609"/>
              <a:gd name="T80" fmla="*/ 2147483646 w 602"/>
              <a:gd name="T81" fmla="*/ 2147483646 h 609"/>
              <a:gd name="T82" fmla="*/ 2147483646 w 602"/>
              <a:gd name="T83" fmla="*/ 2147483646 h 609"/>
              <a:gd name="T84" fmla="*/ 2147483646 w 602"/>
              <a:gd name="T85" fmla="*/ 2147483646 h 609"/>
              <a:gd name="T86" fmla="*/ 2147483646 w 602"/>
              <a:gd name="T87" fmla="*/ 2147483646 h 609"/>
              <a:gd name="T88" fmla="*/ 2147483646 w 602"/>
              <a:gd name="T89" fmla="*/ 2147483646 h 609"/>
              <a:gd name="T90" fmla="*/ 2147483646 w 602"/>
              <a:gd name="T91" fmla="*/ 2147483646 h 609"/>
              <a:gd name="T92" fmla="*/ 2147483646 w 602"/>
              <a:gd name="T93" fmla="*/ 2147483646 h 609"/>
              <a:gd name="T94" fmla="*/ 2147483646 w 602"/>
              <a:gd name="T95" fmla="*/ 2147483646 h 609"/>
              <a:gd name="T96" fmla="*/ 2147483646 w 602"/>
              <a:gd name="T97" fmla="*/ 2147483646 h 609"/>
              <a:gd name="T98" fmla="*/ 2147483646 w 602"/>
              <a:gd name="T99" fmla="*/ 214748364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rgbClr val="9BBB59"/>
          </a:solidFill>
          <a:ln>
            <a:noFill/>
          </a:ln>
        </p:spPr>
        <p:txBody>
          <a:bodyPr wrap="none" anchor="ctr"/>
          <a:lstStyle/>
          <a:p>
            <a:endParaRPr lang="ru-RU"/>
          </a:p>
        </p:txBody>
      </p:sp>
    </p:spTree>
    <p:extLst>
      <p:ext uri="{BB962C8B-B14F-4D97-AF65-F5344CB8AC3E}">
        <p14:creationId xmlns:p14="http://schemas.microsoft.com/office/powerpoint/2010/main" val="364689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Скругленный прямоугольник 29"/>
          <p:cNvSpPr/>
          <p:nvPr/>
        </p:nvSpPr>
        <p:spPr>
          <a:xfrm>
            <a:off x="129697" y="4231258"/>
            <a:ext cx="8938102" cy="826517"/>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ru-RU" sz="1100" dirty="0"/>
              <a:t>Ипотека в пользу Банка приобретаемого объекта недвижимости с момента перехода права собственности к заемщику на приобретаемый объект недвижимости.</a:t>
            </a:r>
          </a:p>
          <a:p>
            <a:r>
              <a:rPr lang="ru-RU" sz="1100" i="1" dirty="0"/>
              <a:t>На период строительства по ДДУ:</a:t>
            </a:r>
          </a:p>
          <a:p>
            <a:r>
              <a:rPr lang="ru-RU" sz="1100" dirty="0"/>
              <a:t>- залог в пользу Банка имущественных прав (требований) по ДДУ,</a:t>
            </a:r>
          </a:p>
          <a:p>
            <a:r>
              <a:rPr lang="ru-RU" sz="1100" i="1" dirty="0"/>
              <a:t>После завершения строительства:</a:t>
            </a:r>
          </a:p>
          <a:p>
            <a:r>
              <a:rPr lang="ru-RU" sz="1100" dirty="0"/>
              <a:t>- ипотека в пользу Банка </a:t>
            </a:r>
            <a:r>
              <a:rPr lang="ru-RU" sz="1100" dirty="0" smtClean="0"/>
              <a:t>приобретенного </a:t>
            </a:r>
            <a:r>
              <a:rPr lang="ru-RU" sz="1100" dirty="0"/>
              <a:t>объекта недвижимости.</a:t>
            </a:r>
          </a:p>
          <a:p>
            <a:r>
              <a:rPr lang="ru-RU" sz="1100" i="1" dirty="0"/>
              <a:t>На период строительства на земельном участке:</a:t>
            </a:r>
          </a:p>
          <a:p>
            <a:r>
              <a:rPr lang="ru-RU" sz="1100" dirty="0"/>
              <a:t>- ипотека в пользу Банка земельного участка,</a:t>
            </a:r>
          </a:p>
          <a:p>
            <a:r>
              <a:rPr lang="ru-RU" sz="1100" dirty="0"/>
              <a:t>- ипотека в пользу Банка объекта незавершенного строительства (при наличии).</a:t>
            </a:r>
          </a:p>
          <a:p>
            <a:r>
              <a:rPr lang="ru-RU" sz="1100" i="1" dirty="0"/>
              <a:t>После завершения строительства на земельном участке:</a:t>
            </a:r>
          </a:p>
          <a:p>
            <a:r>
              <a:rPr lang="ru-RU" sz="1100" dirty="0"/>
              <a:t>- ипотека в пользу Банка построенного объекта недвижимости и земельного участка.</a:t>
            </a:r>
          </a:p>
        </p:txBody>
      </p:sp>
      <p:sp>
        <p:nvSpPr>
          <p:cNvPr id="2" name="Заголовок 1"/>
          <p:cNvSpPr>
            <a:spLocks noGrp="1"/>
          </p:cNvSpPr>
          <p:nvPr>
            <p:ph type="title"/>
          </p:nvPr>
        </p:nvSpPr>
        <p:spPr>
          <a:xfrm>
            <a:off x="47625" y="516342"/>
            <a:ext cx="6007559"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РФ на строительство (приобретение) жилого помещения на сельских территориях</a:t>
            </a:r>
            <a:br>
              <a:rPr lang="ru-RU" sz="1200" dirty="0">
                <a:latin typeface="Arial" panose="020B0604020202020204" pitchFamily="34" charset="0"/>
                <a:cs typeface="Arial" panose="020B0604020202020204" pitchFamily="34" charset="0"/>
              </a:rPr>
            </a:br>
            <a:r>
              <a:rPr lang="ru-RU" sz="1200" i="1" dirty="0">
                <a:latin typeface="Arial" panose="020B0604020202020204" pitchFamily="34" charset="0"/>
                <a:cs typeface="Arial" panose="020B0604020202020204" pitchFamily="34" charset="0"/>
              </a:rPr>
              <a:t>Основные параметры </a:t>
            </a:r>
            <a:r>
              <a:rPr lang="ru-RU" sz="1200" i="1" dirty="0" smtClean="0">
                <a:latin typeface="Arial" panose="020B0604020202020204" pitchFamily="34" charset="0"/>
                <a:cs typeface="Arial" panose="020B0604020202020204" pitchFamily="34" charset="0"/>
              </a:rPr>
              <a:t>(2/2</a:t>
            </a:r>
            <a:r>
              <a:rPr lang="ru-RU" sz="1200" i="1" dirty="0">
                <a:latin typeface="Arial" panose="020B0604020202020204" pitchFamily="34" charset="0"/>
                <a:cs typeface="Arial" panose="020B0604020202020204" pitchFamily="34" charset="0"/>
              </a:rPr>
              <a:t>)</a:t>
            </a:r>
            <a:endParaRPr lang="ru-RU" sz="1200" b="1" i="1" dirty="0">
              <a:solidFill>
                <a:schemeClr val="tx1"/>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6857175" y="6492875"/>
            <a:ext cx="2133600" cy="365125"/>
          </a:xfrm>
        </p:spPr>
        <p:txBody>
          <a:bodyPr/>
          <a:lstStyle/>
          <a:p>
            <a:fld id="{6DDF61C1-2457-E848-BB6B-E1DA9A549776}" type="slidenum">
              <a:rPr lang="en-US" smtClean="0">
                <a:solidFill>
                  <a:prstClr val="white"/>
                </a:solidFill>
              </a:rPr>
              <a:pPr/>
              <a:t>4</a:t>
            </a:fld>
            <a:endParaRPr lang="en-US" dirty="0">
              <a:solidFill>
                <a:prstClr val="white"/>
              </a:solidFill>
            </a:endParaRPr>
          </a:p>
        </p:txBody>
      </p:sp>
      <p:sp>
        <p:nvSpPr>
          <p:cNvPr id="33" name="TextBox 32"/>
          <p:cNvSpPr txBox="1"/>
          <p:nvPr/>
        </p:nvSpPr>
        <p:spPr>
          <a:xfrm>
            <a:off x="129698" y="1253879"/>
            <a:ext cx="8938102" cy="307777"/>
          </a:xfrm>
          <a:prstGeom prst="rect">
            <a:avLst/>
          </a:pr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solidFill>
              <a:srgbClr val="9BBB5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a:defRPr b="0" u="sng">
                <a:ln w="0"/>
                <a:solidFill>
                  <a:schemeClr val="tx2">
                    <a:lumMod val="50000"/>
                  </a:schemeClr>
                </a:solidFill>
                <a:effectLst>
                  <a:outerShdw blurRad="38100" dist="19050" dir="2700000" algn="tl" rotWithShape="0">
                    <a:schemeClr val="dk1">
                      <a:alpha val="40000"/>
                    </a:schemeClr>
                  </a:outerShdw>
                </a:effectLst>
              </a:defRPr>
            </a:lvl1pPr>
          </a:lstStyle>
          <a:p>
            <a:pPr algn="ctr"/>
            <a:r>
              <a:rPr lang="ru-RU" sz="1400" b="1" u="none" dirty="0" smtClean="0">
                <a:solidFill>
                  <a:schemeClr val="bg1"/>
                </a:solidFill>
                <a:effectLst/>
                <a:latin typeface="Arial" panose="020B0604020202020204" pitchFamily="34" charset="0"/>
                <a:cs typeface="Arial" panose="020B0604020202020204" pitchFamily="34" charset="0"/>
              </a:rPr>
              <a:t>Основные параметры кредита</a:t>
            </a:r>
            <a:endParaRPr lang="ru-RU" sz="1400" b="1" u="none" dirty="0">
              <a:solidFill>
                <a:schemeClr val="bg1"/>
              </a:solidFill>
              <a:effectLst/>
              <a:latin typeface="Arial" panose="020B0604020202020204" pitchFamily="34" charset="0"/>
              <a:cs typeface="Arial" panose="020B0604020202020204" pitchFamily="34" charset="0"/>
            </a:endParaRPr>
          </a:p>
        </p:txBody>
      </p:sp>
      <p:sp>
        <p:nvSpPr>
          <p:cNvPr id="20" name="Скругленный прямоугольник 19"/>
          <p:cNvSpPr/>
          <p:nvPr/>
        </p:nvSpPr>
        <p:spPr>
          <a:xfrm>
            <a:off x="129697" y="1659507"/>
            <a:ext cx="5175548" cy="246630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53" name="Скругленный прямоугольник 52"/>
          <p:cNvSpPr/>
          <p:nvPr/>
        </p:nvSpPr>
        <p:spPr>
          <a:xfrm>
            <a:off x="5417389" y="1659508"/>
            <a:ext cx="3661524" cy="769368"/>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spcBef>
                <a:spcPts val="600"/>
              </a:spcBef>
              <a:spcAft>
                <a:spcPts val="600"/>
              </a:spcAft>
            </a:pPr>
            <a:endParaRPr lang="ru-RU" sz="1100" dirty="0">
              <a:solidFill>
                <a:schemeClr val="tx1"/>
              </a:solidFill>
              <a:latin typeface="Arial" panose="020B0604020202020204" pitchFamily="34" charset="0"/>
              <a:cs typeface="Arial" panose="020B0604020202020204" pitchFamily="34" charset="0"/>
            </a:endParaRPr>
          </a:p>
        </p:txBody>
      </p:sp>
      <p:sp>
        <p:nvSpPr>
          <p:cNvPr id="57" name="Прямоугольник 56"/>
          <p:cNvSpPr/>
          <p:nvPr/>
        </p:nvSpPr>
        <p:spPr>
          <a:xfrm>
            <a:off x="0" y="1808341"/>
            <a:ext cx="5305245" cy="2693045"/>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Сумма кредита</a:t>
            </a:r>
          </a:p>
          <a:p>
            <a:pPr marL="893763" lvl="0">
              <a:spcAft>
                <a:spcPts val="400"/>
              </a:spcAf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  </a:t>
            </a:r>
            <a:r>
              <a:rPr lang="ru-RU" sz="1100" u="sng" dirty="0" smtClean="0">
                <a:latin typeface="Arial" panose="020B0604020202020204" pitchFamily="34" charset="0"/>
                <a:cs typeface="Arial" panose="020B0604020202020204" pitchFamily="34" charset="0"/>
              </a:rPr>
              <a:t>Минимальная</a:t>
            </a:r>
            <a:r>
              <a:rPr lang="ru-RU" sz="1100" dirty="0" smtClean="0">
                <a:latin typeface="Arial" panose="020B0604020202020204" pitchFamily="34" charset="0"/>
                <a:cs typeface="Arial" panose="020B0604020202020204" pitchFamily="34" charset="0"/>
              </a:rPr>
              <a:t> - 100 тыс. рублей (вкл.)</a:t>
            </a:r>
          </a:p>
          <a:p>
            <a:pPr marL="179388" lvl="0">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  </a:t>
            </a:r>
            <a:r>
              <a:rPr lang="ru-RU" sz="1100" u="sng" dirty="0" smtClean="0">
                <a:latin typeface="Arial" panose="020B0604020202020204" pitchFamily="34" charset="0"/>
                <a:cs typeface="Arial" panose="020B0604020202020204" pitchFamily="34" charset="0"/>
              </a:rPr>
              <a:t>Максимальная:</a:t>
            </a:r>
            <a:endParaRPr lang="ru-RU" sz="1100" u="sng" dirty="0">
              <a:latin typeface="Arial" panose="020B0604020202020204" pitchFamily="34" charset="0"/>
              <a:cs typeface="Arial" panose="020B0604020202020204" pitchFamily="34" charset="0"/>
            </a:endParaRPr>
          </a:p>
          <a:p>
            <a:pPr marL="361950" lvl="0" indent="-180975" algn="just">
              <a:spcAft>
                <a:spcPts val="600"/>
              </a:spcAft>
              <a:buFont typeface="Arial" panose="020B0604020202020204" pitchFamily="34" charset="0"/>
              <a:buChar char="•"/>
            </a:pPr>
            <a:r>
              <a:rPr lang="ru-RU" sz="1100" dirty="0">
                <a:latin typeface="Arial" panose="020B0604020202020204" pitchFamily="34" charset="0"/>
                <a:cs typeface="Arial" panose="020B0604020202020204" pitchFamily="34" charset="0"/>
              </a:rPr>
              <a:t>3 000 000 (вкл.) – для объектов недвижимости, расположенных на сельских территориях субъектов Российской Федерации, за исключением Ленинградской области и субъектов Российской Федерации, входящих в состав Дальневосточного федерального округа</a:t>
            </a:r>
            <a:r>
              <a:rPr lang="ru-RU" sz="1100" dirty="0" smtClean="0">
                <a:latin typeface="Arial" panose="020B0604020202020204" pitchFamily="34" charset="0"/>
                <a:cs typeface="Arial" panose="020B0604020202020204" pitchFamily="34" charset="0"/>
              </a:rPr>
              <a:t>;</a:t>
            </a:r>
            <a:endParaRPr lang="ru-RU" sz="1100" dirty="0">
              <a:latin typeface="Arial" panose="020B0604020202020204" pitchFamily="34" charset="0"/>
              <a:cs typeface="Arial" panose="020B0604020202020204" pitchFamily="34" charset="0"/>
            </a:endParaRPr>
          </a:p>
          <a:p>
            <a:pPr marL="361950" lvl="0" indent="-180975" algn="just">
              <a:spcAft>
                <a:spcPts val="600"/>
              </a:spcAft>
              <a:buFont typeface="Arial" panose="020B0604020202020204" pitchFamily="34" charset="0"/>
              <a:buChar char="•"/>
            </a:pPr>
            <a:r>
              <a:rPr lang="ru-RU" sz="1100" dirty="0">
                <a:latin typeface="Arial" panose="020B0604020202020204" pitchFamily="34" charset="0"/>
                <a:cs typeface="Arial" panose="020B0604020202020204" pitchFamily="34" charset="0"/>
              </a:rPr>
              <a:t>5 000 000 (вкл.) – для объектов недвижимости, расположенных на сельских территориях Ленинградской области и субъектов Российской Федерации, входящих в состав Дальневосточного федерального округа.</a:t>
            </a:r>
            <a:endParaRPr lang="ru-RU" sz="1100" dirty="0" smtClean="0">
              <a:latin typeface="Arial" panose="020B0604020202020204" pitchFamily="34" charset="0"/>
              <a:cs typeface="Arial" panose="020B0604020202020204" pitchFamily="34" charset="0"/>
            </a:endParaRPr>
          </a:p>
          <a:p>
            <a:pPr marL="447675" lvl="0" indent="-180975" algn="just">
              <a:spcAft>
                <a:spcPts val="600"/>
              </a:spcAft>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Не более 1 кредита в рамках Правил субсидирования</a:t>
            </a:r>
          </a:p>
          <a:p>
            <a:pPr marL="180000" lvl="0" indent="-171450">
              <a:spcAft>
                <a:spcPts val="400"/>
              </a:spcAft>
              <a:buFont typeface="Arial" panose="020B0604020202020204" pitchFamily="34" charset="0"/>
              <a:buChar char="•"/>
            </a:pPr>
            <a:endParaRPr lang="ru-RU" sz="1100" dirty="0">
              <a:latin typeface="Arial" panose="020B0604020202020204" pitchFamily="34" charset="0"/>
              <a:cs typeface="Arial" panose="020B0604020202020204" pitchFamily="34" charset="0"/>
            </a:endParaRPr>
          </a:p>
          <a:p>
            <a:pPr marL="171450" lvl="0" indent="-171450">
              <a:spcAft>
                <a:spcPts val="400"/>
              </a:spcAft>
              <a:buFont typeface="Arial" panose="020B0604020202020204" pitchFamily="34" charset="0"/>
              <a:buChar char="•"/>
            </a:pPr>
            <a:endParaRPr lang="ru-RU" sz="1100" dirty="0">
              <a:latin typeface="Arial" panose="020B0604020202020204" pitchFamily="34" charset="0"/>
              <a:cs typeface="Arial" panose="020B0604020202020204" pitchFamily="34" charset="0"/>
            </a:endParaRPr>
          </a:p>
        </p:txBody>
      </p:sp>
      <p:sp>
        <p:nvSpPr>
          <p:cNvPr id="5" name="Прямоугольник 4"/>
          <p:cNvSpPr/>
          <p:nvPr/>
        </p:nvSpPr>
        <p:spPr>
          <a:xfrm>
            <a:off x="5512279" y="1762014"/>
            <a:ext cx="3555520" cy="523220"/>
          </a:xfrm>
          <a:prstGeom prst="rect">
            <a:avLst/>
          </a:prstGeom>
        </p:spPr>
        <p:txBody>
          <a:bodyPr wrap="square">
            <a:spAutoFit/>
          </a:bodyPr>
          <a:lstStyle/>
          <a:p>
            <a:pPr algn="just">
              <a:spcAft>
                <a:spcPts val="300"/>
              </a:spcAft>
            </a:pPr>
            <a:r>
              <a:rPr lang="ru-RU" sz="1100" dirty="0" smtClean="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Срок кредита</a:t>
            </a:r>
            <a:endParaRPr lang="ru-RU" sz="1200" b="1" dirty="0">
              <a:latin typeface="Arial" panose="020B0604020202020204" pitchFamily="34" charset="0"/>
              <a:cs typeface="Arial" panose="020B0604020202020204" pitchFamily="34" charset="0"/>
            </a:endParaRPr>
          </a:p>
          <a:p>
            <a:pPr marL="828000" indent="-171450" algn="just">
              <a:spcBef>
                <a:spcPts val="300"/>
              </a:spcBef>
              <a:buFont typeface="Wingdings" panose="05000000000000000000" pitchFamily="2" charset="2"/>
              <a:buChar char="ü"/>
            </a:pPr>
            <a:r>
              <a:rPr lang="ru-RU" sz="1100" dirty="0" smtClean="0">
                <a:latin typeface="Arial" panose="020B0604020202020204" pitchFamily="34" charset="0"/>
                <a:cs typeface="Arial" panose="020B0604020202020204" pitchFamily="34" charset="0"/>
              </a:rPr>
              <a:t>Максимальный -  25 лет (вкл.)</a:t>
            </a:r>
            <a:endParaRPr lang="ru-RU" sz="1100" dirty="0">
              <a:latin typeface="Arial" panose="020B0604020202020204" pitchFamily="34" charset="0"/>
              <a:cs typeface="Arial" panose="020B0604020202020204" pitchFamily="34" charset="0"/>
            </a:endParaRPr>
          </a:p>
        </p:txBody>
      </p:sp>
      <p:grpSp>
        <p:nvGrpSpPr>
          <p:cNvPr id="23" name="Group 38"/>
          <p:cNvGrpSpPr/>
          <p:nvPr/>
        </p:nvGrpSpPr>
        <p:grpSpPr>
          <a:xfrm>
            <a:off x="370407" y="1708165"/>
            <a:ext cx="514776" cy="576633"/>
            <a:chOff x="-1587" y="-3175"/>
            <a:chExt cx="3670300" cy="3671888"/>
          </a:xfrm>
          <a:solidFill>
            <a:srgbClr val="9BBB59"/>
          </a:solidFill>
        </p:grpSpPr>
        <p:sp>
          <p:nvSpPr>
            <p:cNvPr id="24"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25"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sp>
        <p:nvSpPr>
          <p:cNvPr id="121" name="Shape 2623"/>
          <p:cNvSpPr/>
          <p:nvPr/>
        </p:nvSpPr>
        <p:spPr>
          <a:xfrm>
            <a:off x="5594661" y="1768094"/>
            <a:ext cx="542595" cy="516704"/>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nvGrpSpPr>
          <p:cNvPr id="126" name="Group 55"/>
          <p:cNvGrpSpPr/>
          <p:nvPr/>
        </p:nvGrpSpPr>
        <p:grpSpPr>
          <a:xfrm>
            <a:off x="370407" y="4361780"/>
            <a:ext cx="433725" cy="579357"/>
            <a:chOff x="998489" y="2241774"/>
            <a:chExt cx="256404" cy="239742"/>
          </a:xfrm>
          <a:solidFill>
            <a:srgbClr val="9BBB59"/>
          </a:solidFill>
        </p:grpSpPr>
        <p:sp>
          <p:nvSpPr>
            <p:cNvPr id="127"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6" name="Скругленный прямоугольник 25"/>
          <p:cNvSpPr/>
          <p:nvPr/>
        </p:nvSpPr>
        <p:spPr>
          <a:xfrm>
            <a:off x="5417389" y="2557016"/>
            <a:ext cx="3661524" cy="72373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spcBef>
                <a:spcPts val="600"/>
              </a:spcBef>
              <a:spcAft>
                <a:spcPts val="600"/>
              </a:spcAft>
            </a:pPr>
            <a:endParaRPr lang="ru-RU" sz="1100" dirty="0">
              <a:solidFill>
                <a:schemeClr val="tx1"/>
              </a:solidFill>
              <a:latin typeface="Arial" panose="020B0604020202020204" pitchFamily="34" charset="0"/>
              <a:cs typeface="Arial" panose="020B0604020202020204" pitchFamily="34" charset="0"/>
            </a:endParaRPr>
          </a:p>
        </p:txBody>
      </p:sp>
      <p:sp>
        <p:nvSpPr>
          <p:cNvPr id="27" name="Прямоугольник 26"/>
          <p:cNvSpPr/>
          <p:nvPr/>
        </p:nvSpPr>
        <p:spPr>
          <a:xfrm>
            <a:off x="5512279" y="2572632"/>
            <a:ext cx="3555520" cy="692497"/>
          </a:xfrm>
          <a:prstGeom prst="rect">
            <a:avLst/>
          </a:prstGeom>
        </p:spPr>
        <p:txBody>
          <a:bodyPr wrap="square">
            <a:spAutoFit/>
          </a:bodyPr>
          <a:lstStyle/>
          <a:p>
            <a:pPr algn="just">
              <a:spcAft>
                <a:spcPts val="300"/>
              </a:spcAft>
            </a:pPr>
            <a:r>
              <a:rPr lang="ru-RU" sz="1100" dirty="0" smtClean="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Размер первоначального взноса</a:t>
            </a:r>
            <a:endParaRPr lang="ru-RU" sz="1200" b="1" dirty="0">
              <a:latin typeface="Arial" panose="020B0604020202020204" pitchFamily="34" charset="0"/>
              <a:cs typeface="Arial" panose="020B0604020202020204" pitchFamily="34" charset="0"/>
            </a:endParaRPr>
          </a:p>
          <a:p>
            <a:pPr marL="828000" indent="-171450" algn="just">
              <a:spcBef>
                <a:spcPts val="300"/>
              </a:spcBef>
              <a:buFont typeface="Wingdings" panose="05000000000000000000" pitchFamily="2" charset="2"/>
              <a:buChar char="ü"/>
            </a:pPr>
            <a:r>
              <a:rPr lang="ru-RU" sz="1100" dirty="0">
                <a:latin typeface="Arial" panose="020B0604020202020204" pitchFamily="34" charset="0"/>
                <a:cs typeface="Arial" panose="020B0604020202020204" pitchFamily="34" charset="0"/>
              </a:rPr>
              <a:t>не менее 10% от стоимости объекта недвижимости</a:t>
            </a:r>
          </a:p>
        </p:txBody>
      </p:sp>
      <p:sp>
        <p:nvSpPr>
          <p:cNvPr id="29" name="Скругленный прямоугольник 28"/>
          <p:cNvSpPr/>
          <p:nvPr/>
        </p:nvSpPr>
        <p:spPr>
          <a:xfrm>
            <a:off x="5417390" y="2679118"/>
            <a:ext cx="859586" cy="4971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9BBB59"/>
                </a:solidFill>
                <a:latin typeface="Arial" panose="020B0604020202020204" pitchFamily="34" charset="0"/>
                <a:cs typeface="Arial" panose="020B0604020202020204" pitchFamily="34" charset="0"/>
              </a:rPr>
              <a:t>10%</a:t>
            </a:r>
            <a:endParaRPr lang="ru-RU" sz="2200" b="1" dirty="0">
              <a:solidFill>
                <a:srgbClr val="9BBB59"/>
              </a:solidFill>
              <a:latin typeface="Arial" panose="020B0604020202020204" pitchFamily="34" charset="0"/>
              <a:cs typeface="Arial" panose="020B0604020202020204" pitchFamily="34" charset="0"/>
            </a:endParaRPr>
          </a:p>
        </p:txBody>
      </p:sp>
      <p:sp>
        <p:nvSpPr>
          <p:cNvPr id="31" name="Прямоугольник 30"/>
          <p:cNvSpPr/>
          <p:nvPr/>
        </p:nvSpPr>
        <p:spPr>
          <a:xfrm>
            <a:off x="370407" y="4277806"/>
            <a:ext cx="8524477" cy="887422"/>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Обеспечение</a:t>
            </a:r>
          </a:p>
          <a:p>
            <a:pPr marL="542925" lvl="0">
              <a:tabLst>
                <a:tab pos="542925" algn="l"/>
              </a:tabLst>
            </a:pPr>
            <a:r>
              <a:rPr lang="ru-RU" sz="1100" dirty="0" smtClean="0">
                <a:latin typeface="Arial" panose="020B0604020202020204" pitchFamily="34" charset="0"/>
                <a:cs typeface="Arial" panose="020B0604020202020204" pitchFamily="34" charset="0"/>
              </a:rPr>
              <a:t>Залог приобретаемого/построенного объекта недвижимости в пользу Банка</a:t>
            </a:r>
            <a:endParaRPr lang="ru-RU" sz="1100" dirty="0">
              <a:latin typeface="Arial" panose="020B0604020202020204" pitchFamily="34" charset="0"/>
              <a:cs typeface="Arial" panose="020B0604020202020204" pitchFamily="34" charset="0"/>
            </a:endParaRPr>
          </a:p>
          <a:p>
            <a:pPr marL="8550" lvl="0">
              <a:spcAft>
                <a:spcPts val="400"/>
              </a:spcAft>
            </a:pPr>
            <a:endParaRPr lang="ru-RU" sz="1100" dirty="0" smtClean="0">
              <a:latin typeface="Arial" panose="020B0604020202020204" pitchFamily="34" charset="0"/>
              <a:cs typeface="Arial" panose="020B0604020202020204" pitchFamily="34" charset="0"/>
            </a:endParaRPr>
          </a:p>
          <a:p>
            <a:pPr marL="171450" lvl="0" indent="-171450">
              <a:spcAft>
                <a:spcPts val="400"/>
              </a:spcAft>
              <a:buFont typeface="Arial" panose="020B0604020202020204" pitchFamily="34" charset="0"/>
              <a:buChar char="•"/>
            </a:pPr>
            <a:endParaRPr lang="ru-RU" sz="1100" dirty="0">
              <a:latin typeface="Arial" panose="020B0604020202020204" pitchFamily="34" charset="0"/>
              <a:cs typeface="Arial" panose="020B0604020202020204" pitchFamily="34" charset="0"/>
            </a:endParaRPr>
          </a:p>
        </p:txBody>
      </p:sp>
      <p:sp>
        <p:nvSpPr>
          <p:cNvPr id="32" name="Скругленный прямоугольник 31"/>
          <p:cNvSpPr/>
          <p:nvPr/>
        </p:nvSpPr>
        <p:spPr>
          <a:xfrm>
            <a:off x="129696" y="5186436"/>
            <a:ext cx="8938103" cy="826517"/>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34" name="Shape 2533"/>
          <p:cNvSpPr/>
          <p:nvPr/>
        </p:nvSpPr>
        <p:spPr>
          <a:xfrm>
            <a:off x="343431" y="5291287"/>
            <a:ext cx="487675" cy="61681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5" name="Прямоугольник 34"/>
          <p:cNvSpPr/>
          <p:nvPr/>
        </p:nvSpPr>
        <p:spPr>
          <a:xfrm>
            <a:off x="370407" y="5291287"/>
            <a:ext cx="8524477" cy="1056700"/>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Страхование</a:t>
            </a:r>
          </a:p>
          <a:p>
            <a:pPr marL="542925" lvl="0">
              <a:tabLst>
                <a:tab pos="542925" algn="l"/>
              </a:tabLst>
            </a:pPr>
            <a:r>
              <a:rPr lang="ru-RU" sz="1100" dirty="0">
                <a:latin typeface="Arial" panose="020B0604020202020204" pitchFamily="34" charset="0"/>
                <a:cs typeface="Arial" panose="020B0604020202020204" pitchFamily="34" charset="0"/>
              </a:rPr>
              <a:t>- страхование имущества, принимаемого Банком в залог, в течение всего срока кредитования;</a:t>
            </a:r>
          </a:p>
          <a:p>
            <a:pPr marL="542925" lvl="0">
              <a:tabLst>
                <a:tab pos="542925" algn="l"/>
              </a:tabLst>
            </a:pPr>
            <a:r>
              <a:rPr lang="ru-RU" sz="1100" dirty="0">
                <a:latin typeface="Arial" panose="020B0604020202020204" pitchFamily="34" charset="0"/>
                <a:cs typeface="Arial" panose="020B0604020202020204" pitchFamily="34" charset="0"/>
              </a:rPr>
              <a:t>- добровольное страхование жизни и здоровья заемщика/созаемщиков в течение всего срока кредитования.</a:t>
            </a:r>
          </a:p>
          <a:p>
            <a:pPr marL="8550" lvl="0">
              <a:spcAft>
                <a:spcPts val="400"/>
              </a:spcAft>
            </a:pPr>
            <a:endParaRPr lang="ru-RU" sz="1100" dirty="0" smtClean="0">
              <a:latin typeface="Arial" panose="020B0604020202020204" pitchFamily="34" charset="0"/>
              <a:cs typeface="Arial" panose="020B0604020202020204" pitchFamily="34" charset="0"/>
            </a:endParaRPr>
          </a:p>
          <a:p>
            <a:pPr marL="171450" lvl="0" indent="-171450">
              <a:spcAft>
                <a:spcPts val="400"/>
              </a:spcAft>
              <a:buFont typeface="Arial" panose="020B0604020202020204" pitchFamily="34" charset="0"/>
              <a:buChar char="•"/>
            </a:pPr>
            <a:endParaRPr lang="ru-RU" sz="1100" dirty="0">
              <a:latin typeface="Arial" panose="020B0604020202020204" pitchFamily="34" charset="0"/>
              <a:cs typeface="Arial" panose="020B0604020202020204" pitchFamily="34" charset="0"/>
            </a:endParaRPr>
          </a:p>
        </p:txBody>
      </p:sp>
      <p:sp>
        <p:nvSpPr>
          <p:cNvPr id="36" name="Скругленный прямоугольник 35"/>
          <p:cNvSpPr/>
          <p:nvPr/>
        </p:nvSpPr>
        <p:spPr>
          <a:xfrm>
            <a:off x="5417390" y="3405552"/>
            <a:ext cx="3661524" cy="720256"/>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spcBef>
                <a:spcPts val="600"/>
              </a:spcBef>
              <a:spcAft>
                <a:spcPts val="600"/>
              </a:spcAft>
            </a:pPr>
            <a:endParaRPr lang="ru-RU" sz="1100" dirty="0">
              <a:solidFill>
                <a:schemeClr val="tx1"/>
              </a:solidFill>
              <a:latin typeface="Arial" panose="020B0604020202020204" pitchFamily="34" charset="0"/>
              <a:cs typeface="Arial" panose="020B0604020202020204" pitchFamily="34" charset="0"/>
            </a:endParaRPr>
          </a:p>
        </p:txBody>
      </p:sp>
      <p:sp>
        <p:nvSpPr>
          <p:cNvPr id="37" name="Прямоугольник 36"/>
          <p:cNvSpPr/>
          <p:nvPr/>
        </p:nvSpPr>
        <p:spPr>
          <a:xfrm>
            <a:off x="5512279" y="3486609"/>
            <a:ext cx="3555520" cy="523220"/>
          </a:xfrm>
          <a:prstGeom prst="rect">
            <a:avLst/>
          </a:prstGeom>
        </p:spPr>
        <p:txBody>
          <a:bodyPr wrap="square">
            <a:spAutoFit/>
          </a:bodyPr>
          <a:lstStyle/>
          <a:p>
            <a:pPr algn="just">
              <a:spcAft>
                <a:spcPts val="300"/>
              </a:spcAft>
            </a:pPr>
            <a:r>
              <a:rPr lang="ru-RU" sz="1100" dirty="0" smtClean="0">
                <a:latin typeface="Arial" panose="020B0604020202020204" pitchFamily="34" charset="0"/>
                <a:cs typeface="Arial" panose="020B0604020202020204" pitchFamily="34" charset="0"/>
              </a:rPr>
              <a:t>                       </a:t>
            </a:r>
            <a:r>
              <a:rPr lang="ru-RU" sz="1200" b="1" dirty="0" smtClean="0">
                <a:latin typeface="Arial" panose="020B0604020202020204" pitchFamily="34" charset="0"/>
                <a:cs typeface="Arial" panose="020B0604020202020204" pitchFamily="34" charset="0"/>
              </a:rPr>
              <a:t>Срок действия решения Банка</a:t>
            </a:r>
            <a:endParaRPr lang="ru-RU" sz="1200" b="1" dirty="0">
              <a:latin typeface="Arial" panose="020B0604020202020204" pitchFamily="34" charset="0"/>
              <a:cs typeface="Arial" panose="020B0604020202020204" pitchFamily="34" charset="0"/>
            </a:endParaRPr>
          </a:p>
          <a:p>
            <a:pPr marL="828000" indent="-171450" algn="just">
              <a:spcBef>
                <a:spcPts val="300"/>
              </a:spcBef>
              <a:buFont typeface="Wingdings" panose="05000000000000000000" pitchFamily="2" charset="2"/>
              <a:buChar char="ü"/>
            </a:pPr>
            <a:r>
              <a:rPr lang="ru-RU" sz="1100" dirty="0">
                <a:latin typeface="Arial" panose="020B0604020202020204" pitchFamily="34" charset="0"/>
                <a:cs typeface="Arial" panose="020B0604020202020204" pitchFamily="34" charset="0"/>
              </a:rPr>
              <a:t>60 календарных дней</a:t>
            </a:r>
          </a:p>
        </p:txBody>
      </p:sp>
      <p:sp>
        <p:nvSpPr>
          <p:cNvPr id="38" name="Shape 2844"/>
          <p:cNvSpPr/>
          <p:nvPr/>
        </p:nvSpPr>
        <p:spPr>
          <a:xfrm>
            <a:off x="5533023" y="3521531"/>
            <a:ext cx="564287" cy="48829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6675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p:cTn id="12" dur="500" fill="hold"/>
                                        <p:tgtEl>
                                          <p:spTgt spid="126"/>
                                        </p:tgtEl>
                                        <p:attrNameLst>
                                          <p:attrName>ppt_w</p:attrName>
                                        </p:attrNameLst>
                                      </p:cBhvr>
                                      <p:tavLst>
                                        <p:tav tm="0">
                                          <p:val>
                                            <p:fltVal val="0"/>
                                          </p:val>
                                        </p:tav>
                                        <p:tav tm="100000">
                                          <p:val>
                                            <p:strVal val="#ppt_w"/>
                                          </p:val>
                                        </p:tav>
                                      </p:tavLst>
                                    </p:anim>
                                    <p:anim calcmode="lin" valueType="num">
                                      <p:cBhvr>
                                        <p:cTn id="13" dur="500" fill="hold"/>
                                        <p:tgtEl>
                                          <p:spTgt spid="126"/>
                                        </p:tgtEl>
                                        <p:attrNameLst>
                                          <p:attrName>ppt_h</p:attrName>
                                        </p:attrNameLst>
                                      </p:cBhvr>
                                      <p:tavLst>
                                        <p:tav tm="0">
                                          <p:val>
                                            <p:fltVal val="0"/>
                                          </p:val>
                                        </p:tav>
                                        <p:tav tm="100000">
                                          <p:val>
                                            <p:strVal val="#ppt_h"/>
                                          </p:val>
                                        </p:tav>
                                      </p:tavLst>
                                    </p:anim>
                                    <p:animEffect transition="in" filter="fade">
                                      <p:cBhvr>
                                        <p:cTn id="1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Скругленный прямоугольник 43"/>
          <p:cNvSpPr/>
          <p:nvPr/>
        </p:nvSpPr>
        <p:spPr>
          <a:xfrm>
            <a:off x="6478438" y="1551837"/>
            <a:ext cx="2581873" cy="2330954"/>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20" name="Скругленный прямоугольник 19"/>
          <p:cNvSpPr/>
          <p:nvPr/>
        </p:nvSpPr>
        <p:spPr>
          <a:xfrm>
            <a:off x="129700" y="1564621"/>
            <a:ext cx="3269108" cy="2318170"/>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38944" y="534396"/>
            <a:ext cx="6085631"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РФ на строительство (приобретение) жилого помещения на сельских территориях</a:t>
            </a:r>
            <a:br>
              <a:rPr lang="ru-RU" sz="1200" dirty="0">
                <a:latin typeface="Arial" panose="020B0604020202020204" pitchFamily="34" charset="0"/>
                <a:cs typeface="Arial" panose="020B0604020202020204" pitchFamily="34" charset="0"/>
              </a:rPr>
            </a:br>
            <a:r>
              <a:rPr lang="ru-RU" sz="1200" b="1" i="1" dirty="0" smtClean="0">
                <a:latin typeface="Arial" panose="020B0604020202020204" pitchFamily="34" charset="0"/>
                <a:cs typeface="Arial" panose="020B0604020202020204" pitchFamily="34" charset="0"/>
              </a:rPr>
              <a:t>Ценовые параметры</a:t>
            </a:r>
            <a:endParaRPr lang="ru-RU" sz="1200" b="1" i="1" dirty="0">
              <a:solidFill>
                <a:schemeClr val="tx1"/>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6945719" y="6527720"/>
            <a:ext cx="2133600" cy="365125"/>
          </a:xfrm>
        </p:spPr>
        <p:txBody>
          <a:bodyPr/>
          <a:lstStyle/>
          <a:p>
            <a:fld id="{6DDF61C1-2457-E848-BB6B-E1DA9A549776}" type="slidenum">
              <a:rPr lang="en-US" smtClean="0">
                <a:solidFill>
                  <a:prstClr val="white"/>
                </a:solidFill>
              </a:rPr>
              <a:pPr/>
              <a:t>5</a:t>
            </a:fld>
            <a:endParaRPr lang="en-US" dirty="0">
              <a:solidFill>
                <a:prstClr val="white"/>
              </a:solidFill>
            </a:endParaRPr>
          </a:p>
        </p:txBody>
      </p:sp>
      <p:sp>
        <p:nvSpPr>
          <p:cNvPr id="33" name="TextBox 32"/>
          <p:cNvSpPr txBox="1"/>
          <p:nvPr/>
        </p:nvSpPr>
        <p:spPr>
          <a:xfrm>
            <a:off x="129698" y="1210749"/>
            <a:ext cx="8938102" cy="307777"/>
          </a:xfrm>
          <a:prstGeom prst="rect">
            <a:avLst/>
          </a:pr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solidFill>
              <a:srgbClr val="9BBB5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a:defRPr b="0" u="sng">
                <a:ln w="0"/>
                <a:solidFill>
                  <a:schemeClr val="tx2">
                    <a:lumMod val="50000"/>
                  </a:schemeClr>
                </a:solidFill>
                <a:effectLst>
                  <a:outerShdw blurRad="38100" dist="19050" dir="2700000" algn="tl" rotWithShape="0">
                    <a:schemeClr val="dk1">
                      <a:alpha val="40000"/>
                    </a:schemeClr>
                  </a:outerShdw>
                </a:effectLst>
              </a:defRPr>
            </a:lvl1pPr>
          </a:lstStyle>
          <a:p>
            <a:pPr algn="ctr"/>
            <a:r>
              <a:rPr lang="ru-RU" sz="1400" b="1" u="none" dirty="0" smtClean="0">
                <a:solidFill>
                  <a:schemeClr val="bg1"/>
                </a:solidFill>
                <a:effectLst/>
                <a:latin typeface="Arial" panose="020B0604020202020204" pitchFamily="34" charset="0"/>
                <a:cs typeface="Arial" panose="020B0604020202020204" pitchFamily="34" charset="0"/>
              </a:rPr>
              <a:t>Ценовые параметры кредита</a:t>
            </a:r>
            <a:endParaRPr lang="ru-RU" sz="1400" b="1" u="none" dirty="0">
              <a:solidFill>
                <a:schemeClr val="bg1"/>
              </a:solidFill>
              <a:effectLst/>
              <a:latin typeface="Arial" panose="020B0604020202020204" pitchFamily="34" charset="0"/>
              <a:cs typeface="Arial" panose="020B0604020202020204" pitchFamily="34" charset="0"/>
            </a:endParaRPr>
          </a:p>
        </p:txBody>
      </p:sp>
      <p:sp>
        <p:nvSpPr>
          <p:cNvPr id="57" name="Прямоугольник 56"/>
          <p:cNvSpPr/>
          <p:nvPr/>
        </p:nvSpPr>
        <p:spPr>
          <a:xfrm>
            <a:off x="86569" y="1553948"/>
            <a:ext cx="3243227" cy="2328843"/>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Льготная % ставка</a:t>
            </a:r>
          </a:p>
          <a:p>
            <a:pPr marL="656550" lvl="0" algn="just">
              <a:spcAft>
                <a:spcPts val="600"/>
              </a:spcAft>
            </a:pPr>
            <a:r>
              <a:rPr lang="ru-RU" sz="1000" dirty="0">
                <a:latin typeface="Arial" panose="020B0604020202020204" pitchFamily="34" charset="0"/>
                <a:cs typeface="Arial" panose="020B0604020202020204" pitchFamily="34" charset="0"/>
              </a:rPr>
              <a:t>п</a:t>
            </a:r>
            <a:r>
              <a:rPr lang="ru-RU" sz="1000" dirty="0" smtClean="0">
                <a:latin typeface="Arial" panose="020B0604020202020204" pitchFamily="34" charset="0"/>
                <a:cs typeface="Arial" panose="020B0604020202020204" pitchFamily="34" charset="0"/>
              </a:rPr>
              <a:t>ри наличии личного страхования</a:t>
            </a:r>
          </a:p>
          <a:p>
            <a:pPr marL="656550" algn="just">
              <a:spcAft>
                <a:spcPts val="600"/>
              </a:spcAft>
            </a:pPr>
            <a:r>
              <a:rPr lang="ru-RU" sz="1000" dirty="0" smtClean="0">
                <a:latin typeface="Arial" panose="020B0604020202020204" pitchFamily="34" charset="0"/>
                <a:cs typeface="Arial" panose="020B0604020202020204" pitchFamily="34" charset="0"/>
              </a:rPr>
              <a:t>при отказе от личного страхования</a:t>
            </a:r>
            <a:endParaRPr lang="ru-RU" sz="1000" dirty="0">
              <a:latin typeface="Arial" panose="020B0604020202020204" pitchFamily="34" charset="0"/>
              <a:cs typeface="Arial" panose="020B0604020202020204" pitchFamily="34" charset="0"/>
            </a:endParaRPr>
          </a:p>
          <a:p>
            <a:pPr lvl="0" algn="just"/>
            <a:r>
              <a:rPr lang="ru-RU" sz="1000" dirty="0" smtClean="0">
                <a:latin typeface="Arial" panose="020B0604020202020204" pitchFamily="34" charset="0"/>
                <a:cs typeface="Arial" panose="020B0604020202020204" pitchFamily="34" charset="0"/>
              </a:rPr>
              <a:t>в </a:t>
            </a:r>
            <a:r>
              <a:rPr lang="ru-RU" sz="1000" dirty="0">
                <a:latin typeface="Arial" panose="020B0604020202020204" pitchFamily="34" charset="0"/>
                <a:cs typeface="Arial" panose="020B0604020202020204" pitchFamily="34" charset="0"/>
              </a:rPr>
              <a:t>случае и на период </a:t>
            </a:r>
            <a:r>
              <a:rPr lang="ru-RU" sz="1000" dirty="0" smtClean="0">
                <a:latin typeface="Arial" panose="020B0604020202020204" pitchFamily="34" charset="0"/>
                <a:cs typeface="Arial" panose="020B0604020202020204" pitchFamily="34" charset="0"/>
              </a:rPr>
              <a:t>выполнения условий*:</a:t>
            </a:r>
          </a:p>
          <a:p>
            <a:pPr marL="171450" lvl="0" indent="-171450" algn="just">
              <a:buFont typeface="Arial" panose="020B0604020202020204" pitchFamily="34" charset="0"/>
              <a:buChar char="•"/>
            </a:pPr>
            <a:r>
              <a:rPr lang="ru-RU" sz="900" i="1" dirty="0" smtClean="0">
                <a:latin typeface="Arial" panose="020B0604020202020204" pitchFamily="34" charset="0"/>
                <a:cs typeface="Arial" panose="020B0604020202020204" pitchFamily="34" charset="0"/>
              </a:rPr>
              <a:t>соблюдение </a:t>
            </a:r>
            <a:r>
              <a:rPr lang="ru-RU" sz="900" i="1" dirty="0">
                <a:latin typeface="Arial" panose="020B0604020202020204" pitchFamily="34" charset="0"/>
                <a:cs typeface="Arial" panose="020B0604020202020204" pitchFamily="34" charset="0"/>
              </a:rPr>
              <a:t>заемщиком условий по подтверждению целевого </a:t>
            </a:r>
            <a:r>
              <a:rPr lang="ru-RU" sz="900" i="1" dirty="0" smtClean="0">
                <a:latin typeface="Arial" panose="020B0604020202020204" pitchFamily="34" charset="0"/>
                <a:cs typeface="Arial" panose="020B0604020202020204" pitchFamily="34" charset="0"/>
              </a:rPr>
              <a:t>использования, </a:t>
            </a:r>
            <a:r>
              <a:rPr lang="ru-RU" sz="900" i="1" dirty="0">
                <a:latin typeface="Arial" panose="020B0604020202020204" pitchFamily="34" charset="0"/>
                <a:cs typeface="Arial" panose="020B0604020202020204" pitchFamily="34" charset="0"/>
              </a:rPr>
              <a:t>а также возврату кредита и уплате процентов в соответствии с </a:t>
            </a:r>
            <a:r>
              <a:rPr lang="ru-RU" sz="900" i="1" dirty="0" smtClean="0">
                <a:latin typeface="Arial" panose="020B0604020202020204" pitchFamily="34" charset="0"/>
                <a:cs typeface="Arial" panose="020B0604020202020204" pitchFamily="34" charset="0"/>
              </a:rPr>
              <a:t>Правилами субсидирования;</a:t>
            </a:r>
            <a:endParaRPr lang="ru-RU" sz="900" i="1"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ru-RU" sz="900" i="1" dirty="0" smtClean="0">
                <a:latin typeface="Arial" panose="020B0604020202020204" pitchFamily="34" charset="0"/>
                <a:cs typeface="Arial" panose="020B0604020202020204" pitchFamily="34" charset="0"/>
              </a:rPr>
              <a:t>достаточность </a:t>
            </a:r>
            <a:r>
              <a:rPr lang="ru-RU" sz="900" i="1" dirty="0">
                <a:latin typeface="Arial" panose="020B0604020202020204" pitchFamily="34" charset="0"/>
                <a:cs typeface="Arial" panose="020B0604020202020204" pitchFamily="34" charset="0"/>
              </a:rPr>
              <a:t>бюджетных ассигнований и лимитов бюджетных обязательств, доведенных до Минсельхоза России </a:t>
            </a:r>
            <a:r>
              <a:rPr lang="ru-RU" sz="900" i="1" dirty="0" smtClean="0">
                <a:latin typeface="Arial" panose="020B0604020202020204" pitchFamily="34" charset="0"/>
                <a:cs typeface="Arial" panose="020B0604020202020204" pitchFamily="34" charset="0"/>
              </a:rPr>
              <a:t>в рамках Правил субсидирования.</a:t>
            </a:r>
          </a:p>
          <a:p>
            <a:pPr lvl="0" algn="just"/>
            <a:r>
              <a:rPr lang="ru-RU" sz="900" i="1" dirty="0">
                <a:latin typeface="Arial" panose="020B0604020202020204" pitchFamily="34" charset="0"/>
                <a:cs typeface="Arial" panose="020B0604020202020204" pitchFamily="34" charset="0"/>
              </a:rPr>
              <a:t> </a:t>
            </a:r>
            <a:r>
              <a:rPr lang="ru-RU" sz="900" i="1" dirty="0" smtClean="0">
                <a:latin typeface="Arial" panose="020B0604020202020204" pitchFamily="34" charset="0"/>
                <a:cs typeface="Arial" panose="020B0604020202020204" pitchFamily="34" charset="0"/>
              </a:rPr>
              <a:t>    Расчет % ставки осуществляется с учетом  </a:t>
            </a:r>
          </a:p>
          <a:p>
            <a:pPr lvl="0" algn="just"/>
            <a:r>
              <a:rPr lang="ru-RU" sz="900" i="1" dirty="0" smtClean="0">
                <a:latin typeface="Arial" panose="020B0604020202020204" pitchFamily="34" charset="0"/>
                <a:cs typeface="Arial" panose="020B0604020202020204" pitchFamily="34" charset="0"/>
              </a:rPr>
              <a:t>     плавающего трансфертного ценообразования</a:t>
            </a:r>
            <a:endParaRPr lang="ru-RU" sz="900" dirty="0" smtClean="0">
              <a:latin typeface="Arial" panose="020B0604020202020204" pitchFamily="34" charset="0"/>
              <a:cs typeface="Arial" panose="020B0604020202020204" pitchFamily="34" charset="0"/>
            </a:endParaRPr>
          </a:p>
        </p:txBody>
      </p:sp>
      <p:sp>
        <p:nvSpPr>
          <p:cNvPr id="58" name="Скругленный прямоугольник 57"/>
          <p:cNvSpPr/>
          <p:nvPr/>
        </p:nvSpPr>
        <p:spPr>
          <a:xfrm>
            <a:off x="92442" y="4043827"/>
            <a:ext cx="8938102" cy="2387833"/>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60" name="Прямоугольник 59"/>
          <p:cNvSpPr/>
          <p:nvPr/>
        </p:nvSpPr>
        <p:spPr>
          <a:xfrm>
            <a:off x="198408" y="4043827"/>
            <a:ext cx="8880911" cy="2387833"/>
          </a:xfrm>
          <a:prstGeom prst="rect">
            <a:avLst/>
          </a:prstGeom>
        </p:spPr>
        <p:txBody>
          <a:bodyPr wrap="square">
            <a:spAutoFit/>
          </a:bodyPr>
          <a:lstStyle/>
          <a:p>
            <a:pPr lvl="0">
              <a:spcAft>
                <a:spcPts val="200"/>
              </a:spcAft>
            </a:pPr>
            <a:r>
              <a:rPr lang="ru-RU" sz="1200" b="1" dirty="0" smtClean="0">
                <a:latin typeface="Arial" panose="020B0604020202020204" pitchFamily="34" charset="0"/>
                <a:cs typeface="Arial" panose="020B0604020202020204" pitchFamily="34" charset="0"/>
              </a:rPr>
              <a:t>                   *Требования к процентным ставкам в соответствии с Правилами Минсельхоза России</a:t>
            </a:r>
          </a:p>
          <a:p>
            <a:pPr marL="828000" lvl="0" indent="-171450" algn="just">
              <a:spcAft>
                <a:spcPts val="200"/>
              </a:spcAft>
              <a:buFont typeface="Arial" panose="020B0604020202020204" pitchFamily="34" charset="0"/>
              <a:buChar char="•"/>
            </a:pPr>
            <a:r>
              <a:rPr lang="ru-RU" sz="950" dirty="0" smtClean="0">
                <a:latin typeface="Arial" panose="020B0604020202020204" pitchFamily="34" charset="0"/>
                <a:cs typeface="Arial" panose="020B0604020202020204" pitchFamily="34" charset="0"/>
              </a:rPr>
              <a:t>«Льготная </a:t>
            </a:r>
            <a:r>
              <a:rPr lang="ru-RU" sz="950" dirty="0">
                <a:latin typeface="Arial" panose="020B0604020202020204" pitchFamily="34" charset="0"/>
                <a:cs typeface="Arial" panose="020B0604020202020204" pitchFamily="34" charset="0"/>
              </a:rPr>
              <a:t>ставка» – процентная ставка по </a:t>
            </a:r>
            <a:r>
              <a:rPr lang="ru-RU" sz="950" dirty="0" smtClean="0">
                <a:latin typeface="Arial" panose="020B0604020202020204" pitchFamily="34" charset="0"/>
                <a:cs typeface="Arial" panose="020B0604020202020204" pitchFamily="34" charset="0"/>
              </a:rPr>
              <a:t>кредиту, </a:t>
            </a:r>
            <a:r>
              <a:rPr lang="ru-RU" sz="950" dirty="0">
                <a:latin typeface="Arial" panose="020B0604020202020204" pitchFamily="34" charset="0"/>
                <a:cs typeface="Arial" panose="020B0604020202020204" pitchFamily="34" charset="0"/>
              </a:rPr>
              <a:t>составляющая не менее </a:t>
            </a:r>
            <a:r>
              <a:rPr lang="ru-RU" sz="950" dirty="0" smtClean="0">
                <a:latin typeface="Arial" panose="020B0604020202020204" pitchFamily="34" charset="0"/>
                <a:cs typeface="Arial" panose="020B0604020202020204" pitchFamily="34" charset="0"/>
              </a:rPr>
              <a:t>0,1%, </a:t>
            </a:r>
            <a:r>
              <a:rPr lang="ru-RU" sz="950" dirty="0">
                <a:latin typeface="Arial" panose="020B0604020202020204" pitchFamily="34" charset="0"/>
                <a:cs typeface="Arial" panose="020B0604020202020204" pitchFamily="34" charset="0"/>
              </a:rPr>
              <a:t>но не </a:t>
            </a:r>
            <a:r>
              <a:rPr lang="ru-RU" sz="950" dirty="0" smtClean="0">
                <a:latin typeface="Arial" panose="020B0604020202020204" pitchFamily="34" charset="0"/>
                <a:cs typeface="Arial" panose="020B0604020202020204" pitchFamily="34" charset="0"/>
              </a:rPr>
              <a:t>более 3% процентов годовых. </a:t>
            </a:r>
          </a:p>
          <a:p>
            <a:pPr marL="828000" lvl="0" indent="-171450" algn="just">
              <a:spcAft>
                <a:spcPts val="200"/>
              </a:spcAft>
              <a:buFont typeface="Arial" panose="020B0604020202020204" pitchFamily="34" charset="0"/>
              <a:buChar char="•"/>
            </a:pPr>
            <a:r>
              <a:rPr lang="ru-RU" sz="950" dirty="0" smtClean="0">
                <a:latin typeface="Arial" panose="020B0604020202020204" pitchFamily="34" charset="0"/>
                <a:cs typeface="Arial" panose="020B0604020202020204" pitchFamily="34" charset="0"/>
              </a:rPr>
              <a:t>п.7: </a:t>
            </a:r>
            <a:r>
              <a:rPr lang="ru-RU" sz="950" dirty="0">
                <a:latin typeface="Arial" panose="020B0604020202020204" pitchFamily="34" charset="0"/>
                <a:cs typeface="Arial" panose="020B0604020202020204" pitchFamily="34" charset="0"/>
              </a:rPr>
              <a:t>Субсидии предоставляются уполномоченным банкам и обществу «ДОМ.РФ» по кредитным договорам (договорам займа) в размере </a:t>
            </a:r>
            <a:br>
              <a:rPr lang="ru-RU" sz="950" dirty="0">
                <a:latin typeface="Arial" panose="020B0604020202020204" pitchFamily="34" charset="0"/>
                <a:cs typeface="Arial" panose="020B0604020202020204" pitchFamily="34" charset="0"/>
              </a:rPr>
            </a:br>
            <a:r>
              <a:rPr lang="ru-RU" sz="950" dirty="0">
                <a:latin typeface="Arial" panose="020B0604020202020204" pitchFamily="34" charset="0"/>
                <a:cs typeface="Arial" panose="020B0604020202020204" pitchFamily="34" charset="0"/>
              </a:rPr>
              <a:t>100 процентов ключевой ставки Центрального банка Российской Федерации, действующей на каждую дату начисления уполномоченным банком или обществом «ДОМ.РФ» процентов по кредитному договору (договору займа</a:t>
            </a:r>
            <a:r>
              <a:rPr lang="ru-RU" sz="950" dirty="0" smtClean="0">
                <a:latin typeface="Arial" panose="020B0604020202020204" pitchFamily="34" charset="0"/>
                <a:cs typeface="Arial" panose="020B0604020202020204" pitchFamily="34" charset="0"/>
              </a:rPr>
              <a:t>). </a:t>
            </a:r>
            <a:endParaRPr lang="ru-RU" sz="950" dirty="0">
              <a:latin typeface="Arial" panose="020B0604020202020204" pitchFamily="34" charset="0"/>
              <a:cs typeface="Arial" panose="020B0604020202020204" pitchFamily="34" charset="0"/>
            </a:endParaRPr>
          </a:p>
          <a:p>
            <a:pPr marL="180000" lvl="0" indent="-171450" algn="just">
              <a:spcAft>
                <a:spcPts val="200"/>
              </a:spcAft>
              <a:buFont typeface="Arial" panose="020B0604020202020204" pitchFamily="34" charset="0"/>
              <a:buChar char="•"/>
            </a:pPr>
            <a:r>
              <a:rPr lang="ru-RU" sz="950" dirty="0" smtClean="0">
                <a:latin typeface="Arial" panose="020B0604020202020204" pitchFamily="34" charset="0"/>
                <a:cs typeface="Arial" panose="020B0604020202020204" pitchFamily="34" charset="0"/>
              </a:rPr>
              <a:t>п.9: </a:t>
            </a:r>
            <a:r>
              <a:rPr lang="ru-RU" sz="950" dirty="0">
                <a:latin typeface="Arial" panose="020B0604020202020204" pitchFamily="34" charset="0"/>
                <a:cs typeface="Arial" panose="020B0604020202020204" pitchFamily="34" charset="0"/>
              </a:rPr>
              <a:t>В случае принятия решения об отказе в предоставлении субсидии, основанием для которого является недостаток бюджетных ассигнований и лимитов бюджетных обязательств, доведенных до </a:t>
            </a:r>
            <a:r>
              <a:rPr lang="ru-RU" sz="950" dirty="0" smtClean="0">
                <a:latin typeface="Arial" panose="020B0604020202020204" pitchFamily="34" charset="0"/>
                <a:cs typeface="Arial" panose="020B0604020202020204" pitchFamily="34" charset="0"/>
              </a:rPr>
              <a:t>Минсельхоза России </a:t>
            </a:r>
            <a:r>
              <a:rPr lang="ru-RU" sz="950" dirty="0">
                <a:latin typeface="Arial" panose="020B0604020202020204" pitchFamily="34" charset="0"/>
                <a:cs typeface="Arial" panose="020B0604020202020204" pitchFamily="34" charset="0"/>
              </a:rPr>
              <a:t>как получателя средств федерального </a:t>
            </a:r>
            <a:r>
              <a:rPr lang="ru-RU" sz="950" dirty="0" smtClean="0">
                <a:latin typeface="Arial" panose="020B0604020202020204" pitchFamily="34" charset="0"/>
                <a:cs typeface="Arial" panose="020B0604020202020204" pitchFamily="34" charset="0"/>
              </a:rPr>
              <a:t>бюджета, </a:t>
            </a:r>
            <a:r>
              <a:rPr lang="ru-RU" sz="950" dirty="0">
                <a:latin typeface="Arial" panose="020B0604020202020204" pitchFamily="34" charset="0"/>
                <a:cs typeface="Arial" panose="020B0604020202020204" pitchFamily="34" charset="0"/>
              </a:rPr>
              <a:t>условия по кредитным договорам </a:t>
            </a:r>
            <a:r>
              <a:rPr lang="ru-RU" sz="950" dirty="0" smtClean="0">
                <a:latin typeface="Arial" panose="020B0604020202020204" pitchFamily="34" charset="0"/>
                <a:cs typeface="Arial" panose="020B0604020202020204" pitchFamily="34" charset="0"/>
              </a:rPr>
              <a:t>могут </a:t>
            </a:r>
            <a:r>
              <a:rPr lang="ru-RU" sz="950" dirty="0">
                <a:latin typeface="Arial" panose="020B0604020202020204" pitchFamily="34" charset="0"/>
                <a:cs typeface="Arial" panose="020B0604020202020204" pitchFamily="34" charset="0"/>
              </a:rPr>
              <a:t>быть изменены </a:t>
            </a:r>
            <a:r>
              <a:rPr lang="ru-RU" sz="950" dirty="0" smtClean="0">
                <a:latin typeface="Arial" panose="020B0604020202020204" pitchFamily="34" charset="0"/>
                <a:cs typeface="Arial" panose="020B0604020202020204" pitchFamily="34" charset="0"/>
              </a:rPr>
              <a:t>банком </a:t>
            </a:r>
            <a:r>
              <a:rPr lang="ru-RU" sz="950" dirty="0">
                <a:latin typeface="Arial" panose="020B0604020202020204" pitchFamily="34" charset="0"/>
                <a:cs typeface="Arial" panose="020B0604020202020204" pitchFamily="34" charset="0"/>
              </a:rPr>
              <a:t>в порядке и случаях, предусмотренных кредитным договором и (или) законодательством </a:t>
            </a:r>
            <a:r>
              <a:rPr lang="ru-RU" sz="950" dirty="0" smtClean="0">
                <a:latin typeface="Arial" panose="020B0604020202020204" pitchFamily="34" charset="0"/>
                <a:cs typeface="Arial" panose="020B0604020202020204" pitchFamily="34" charset="0"/>
              </a:rPr>
              <a:t>РФ. </a:t>
            </a:r>
            <a:r>
              <a:rPr lang="ru-RU" sz="950" dirty="0">
                <a:latin typeface="Arial" panose="020B0604020202020204" pitchFamily="34" charset="0"/>
                <a:cs typeface="Arial" panose="020B0604020202020204" pitchFamily="34" charset="0"/>
              </a:rPr>
              <a:t>При этом изменение процентной ставки по кредитному договору </a:t>
            </a:r>
            <a:r>
              <a:rPr lang="ru-RU" sz="950" dirty="0" smtClean="0">
                <a:latin typeface="Arial" panose="020B0604020202020204" pitchFamily="34" charset="0"/>
                <a:cs typeface="Arial" panose="020B0604020202020204" pitchFamily="34" charset="0"/>
              </a:rPr>
              <a:t>не </a:t>
            </a:r>
            <a:r>
              <a:rPr lang="ru-RU" sz="950" dirty="0">
                <a:latin typeface="Arial" panose="020B0604020202020204" pitchFamily="34" charset="0"/>
                <a:cs typeface="Arial" panose="020B0604020202020204" pitchFamily="34" charset="0"/>
              </a:rPr>
              <a:t>может превышать размер ключевой ставки </a:t>
            </a:r>
            <a:r>
              <a:rPr lang="ru-RU" sz="950" dirty="0" smtClean="0">
                <a:latin typeface="Arial" panose="020B0604020202020204" pitchFamily="34" charset="0"/>
                <a:cs typeface="Arial" panose="020B0604020202020204" pitchFamily="34" charset="0"/>
              </a:rPr>
              <a:t>ЦБ РФ, </a:t>
            </a:r>
            <a:r>
              <a:rPr lang="ru-RU" sz="950" dirty="0">
                <a:latin typeface="Arial" panose="020B0604020202020204" pitchFamily="34" charset="0"/>
                <a:cs typeface="Arial" panose="020B0604020202020204" pitchFamily="34" charset="0"/>
              </a:rPr>
              <a:t>действующей на дату изменения</a:t>
            </a:r>
            <a:r>
              <a:rPr lang="ru-RU" sz="950" dirty="0" smtClean="0">
                <a:latin typeface="Arial" panose="020B0604020202020204" pitchFamily="34" charset="0"/>
                <a:cs typeface="Arial" panose="020B0604020202020204" pitchFamily="34" charset="0"/>
              </a:rPr>
              <a:t>.</a:t>
            </a:r>
          </a:p>
          <a:p>
            <a:pPr marL="180000" lvl="0" indent="-171450" algn="just">
              <a:buFont typeface="Arial" panose="020B0604020202020204" pitchFamily="34" charset="0"/>
              <a:buChar char="•"/>
            </a:pPr>
            <a:r>
              <a:rPr lang="ru-RU" sz="950" dirty="0" smtClean="0">
                <a:latin typeface="Arial" panose="020B0604020202020204" pitchFamily="34" charset="0"/>
                <a:cs typeface="Arial" panose="020B0604020202020204" pitchFamily="34" charset="0"/>
              </a:rPr>
              <a:t>п.27: Банк </a:t>
            </a:r>
            <a:r>
              <a:rPr lang="ru-RU" sz="950" dirty="0">
                <a:latin typeface="Arial" panose="020B0604020202020204" pitchFamily="34" charset="0"/>
                <a:cs typeface="Arial" panose="020B0604020202020204" pitchFamily="34" charset="0"/>
              </a:rPr>
              <a:t>вправе определить стоимость выданного им </a:t>
            </a:r>
            <a:r>
              <a:rPr lang="ru-RU" sz="950" smtClean="0">
                <a:latin typeface="Arial" panose="020B0604020202020204" pitchFamily="34" charset="0"/>
                <a:cs typeface="Arial" panose="020B0604020202020204" pitchFamily="34" charset="0"/>
              </a:rPr>
              <a:t>льготного ипотечного </a:t>
            </a:r>
            <a:r>
              <a:rPr lang="ru-RU" sz="950" dirty="0" smtClean="0">
                <a:latin typeface="Arial" panose="020B0604020202020204" pitchFamily="34" charset="0"/>
                <a:cs typeface="Arial" panose="020B0604020202020204" pitchFamily="34" charset="0"/>
              </a:rPr>
              <a:t>кредита в </a:t>
            </a:r>
            <a:r>
              <a:rPr lang="ru-RU" sz="950" dirty="0">
                <a:latin typeface="Arial" panose="020B0604020202020204" pitchFamily="34" charset="0"/>
                <a:cs typeface="Arial" panose="020B0604020202020204" pitchFamily="34" charset="0"/>
              </a:rPr>
              <a:t>соответствии с </a:t>
            </a:r>
            <a:r>
              <a:rPr lang="ru-RU" sz="950" dirty="0" smtClean="0">
                <a:latin typeface="Arial" panose="020B0604020202020204" pitchFamily="34" charset="0"/>
                <a:cs typeface="Arial" panose="020B0604020202020204" pitchFamily="34" charset="0"/>
              </a:rPr>
              <a:t>ВНД Банка </a:t>
            </a:r>
            <a:r>
              <a:rPr lang="ru-RU" sz="950" dirty="0">
                <a:latin typeface="Arial" panose="020B0604020202020204" pitchFamily="34" charset="0"/>
                <a:cs typeface="Arial" panose="020B0604020202020204" pitchFamily="34" charset="0"/>
              </a:rPr>
              <a:t>в </a:t>
            </a:r>
            <a:r>
              <a:rPr lang="ru-RU" sz="950" dirty="0" smtClean="0">
                <a:latin typeface="Arial" panose="020B0604020202020204" pitchFamily="34" charset="0"/>
                <a:cs typeface="Arial" panose="020B0604020202020204" pitchFamily="34" charset="0"/>
              </a:rPr>
              <a:t>случаях:</a:t>
            </a:r>
          </a:p>
          <a:p>
            <a:pPr marL="180000" lvl="0" algn="just"/>
            <a:r>
              <a:rPr lang="ru-RU" sz="900" i="1" dirty="0" smtClean="0">
                <a:latin typeface="Arial" panose="020B0604020202020204" pitchFamily="34" charset="0"/>
                <a:cs typeface="Arial" panose="020B0604020202020204" pitchFamily="34" charset="0"/>
              </a:rPr>
              <a:t>а</a:t>
            </a:r>
            <a:r>
              <a:rPr lang="ru-RU" sz="900" i="1" dirty="0">
                <a:latin typeface="Arial" panose="020B0604020202020204" pitchFamily="34" charset="0"/>
                <a:cs typeface="Arial" panose="020B0604020202020204" pitchFamily="34" charset="0"/>
              </a:rPr>
              <a:t>) нарушения заемщиком целей использования льготного </a:t>
            </a:r>
            <a:r>
              <a:rPr lang="ru-RU" sz="900" i="1" dirty="0" smtClean="0">
                <a:latin typeface="Arial" panose="020B0604020202020204" pitchFamily="34" charset="0"/>
                <a:cs typeface="Arial" panose="020B0604020202020204" pitchFamily="34" charset="0"/>
              </a:rPr>
              <a:t>ипотечного </a:t>
            </a:r>
            <a:r>
              <a:rPr lang="ru-RU" sz="900" i="1" dirty="0">
                <a:latin typeface="Arial" panose="020B0604020202020204" pitchFamily="34" charset="0"/>
                <a:cs typeface="Arial" panose="020B0604020202020204" pitchFamily="34" charset="0"/>
              </a:rPr>
              <a:t>кредита (</a:t>
            </a:r>
            <a:r>
              <a:rPr lang="ru-RU" sz="900" i="1" dirty="0" smtClean="0">
                <a:latin typeface="Arial" panose="020B0604020202020204" pitchFamily="34" charset="0"/>
                <a:cs typeface="Arial" panose="020B0604020202020204" pitchFamily="34" charset="0"/>
              </a:rPr>
              <a:t>займа);</a:t>
            </a:r>
            <a:endParaRPr lang="ru-RU" sz="900" i="1" dirty="0">
              <a:latin typeface="Arial" panose="020B0604020202020204" pitchFamily="34" charset="0"/>
              <a:cs typeface="Arial" panose="020B0604020202020204" pitchFamily="34" charset="0"/>
            </a:endParaRPr>
          </a:p>
          <a:p>
            <a:pPr marL="180000" lvl="0" algn="just">
              <a:spcAft>
                <a:spcPts val="400"/>
              </a:spcAft>
            </a:pPr>
            <a:r>
              <a:rPr lang="ru-RU" sz="900" i="1" dirty="0">
                <a:latin typeface="Arial" panose="020B0604020202020204" pitchFamily="34" charset="0"/>
                <a:cs typeface="Arial" panose="020B0604020202020204" pitchFamily="34" charset="0"/>
              </a:rPr>
              <a:t>б) невыполнения заемщиком обязательств по погашению основного долга и уплате начисленных процентов в соответствии с графиком платежей по кредитному договору </a:t>
            </a:r>
            <a:r>
              <a:rPr lang="ru-RU" sz="900" i="1" dirty="0" smtClean="0">
                <a:latin typeface="Arial" panose="020B0604020202020204" pitchFamily="34" charset="0"/>
                <a:cs typeface="Arial" panose="020B0604020202020204" pitchFamily="34" charset="0"/>
              </a:rPr>
              <a:t>(</a:t>
            </a:r>
            <a:r>
              <a:rPr lang="ru-RU" sz="900" i="1" dirty="0">
                <a:latin typeface="Arial" panose="020B0604020202020204" pitchFamily="34" charset="0"/>
                <a:cs typeface="Arial" panose="020B0604020202020204" pitchFamily="34" charset="0"/>
              </a:rPr>
              <a:t>за исключением случая (случаев) возникновения в течение последних 180 календарных дней просроченных платежей по основному долгу и (или) процентам продолжительностью (общей продолжительностью) до 90 календарных дней включительно) до момента исполнения заемщиком своих просроченных обязательств по погашению основного долга, уплате начисленных </a:t>
            </a:r>
            <a:r>
              <a:rPr lang="ru-RU" sz="900" i="1" dirty="0" smtClean="0">
                <a:latin typeface="Arial" panose="020B0604020202020204" pitchFamily="34" charset="0"/>
                <a:cs typeface="Arial" panose="020B0604020202020204" pitchFamily="34" charset="0"/>
              </a:rPr>
              <a:t>процентов.</a:t>
            </a:r>
            <a:endParaRPr lang="ru-RU" sz="900" i="1" dirty="0">
              <a:latin typeface="Arial" panose="020B0604020202020204" pitchFamily="34" charset="0"/>
              <a:cs typeface="Arial" panose="020B0604020202020204" pitchFamily="34" charset="0"/>
            </a:endParaRPr>
          </a:p>
        </p:txBody>
      </p:sp>
      <p:grpSp>
        <p:nvGrpSpPr>
          <p:cNvPr id="31" name="Group 165"/>
          <p:cNvGrpSpPr/>
          <p:nvPr/>
        </p:nvGrpSpPr>
        <p:grpSpPr>
          <a:xfrm>
            <a:off x="310813" y="4241508"/>
            <a:ext cx="497686" cy="508958"/>
            <a:chOff x="2270125" y="3568701"/>
            <a:chExt cx="360363" cy="360363"/>
          </a:xfrm>
          <a:solidFill>
            <a:srgbClr val="9BBB59"/>
          </a:solidFill>
        </p:grpSpPr>
        <p:sp>
          <p:nvSpPr>
            <p:cNvPr id="32" name="Freeform 102"/>
            <p:cNvSpPr>
              <a:spLocks noEditPoints="1"/>
            </p:cNvSpPr>
            <p:nvPr/>
          </p:nvSpPr>
          <p:spPr bwMode="auto">
            <a:xfrm>
              <a:off x="2270125" y="3568701"/>
              <a:ext cx="111125"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8" y="38"/>
                </a:cxn>
                <a:cxn ang="0">
                  <a:pos x="31" y="23"/>
                </a:cxn>
                <a:cxn ang="0">
                  <a:pos x="15" y="11"/>
                </a:cxn>
                <a:cxn ang="0">
                  <a:pos x="19" y="8"/>
                </a:cxn>
                <a:cxn ang="0">
                  <a:pos x="23" y="11"/>
                </a:cxn>
                <a:cxn ang="0">
                  <a:pos x="23" y="20"/>
                </a:cxn>
                <a:cxn ang="0">
                  <a:pos x="19" y="19"/>
                </a:cxn>
                <a:cxn ang="0">
                  <a:pos x="15" y="20"/>
                </a:cxn>
                <a:cxn ang="0">
                  <a:pos x="15" y="11"/>
                </a:cxn>
                <a:cxn ang="0">
                  <a:pos x="23" y="111"/>
                </a:cxn>
                <a:cxn ang="0">
                  <a:pos x="19" y="115"/>
                </a:cxn>
                <a:cxn ang="0">
                  <a:pos x="15" y="111"/>
                </a:cxn>
                <a:cxn ang="0">
                  <a:pos x="15" y="57"/>
                </a:cxn>
                <a:cxn ang="0">
                  <a:pos x="19" y="58"/>
                </a:cxn>
                <a:cxn ang="0">
                  <a:pos x="23" y="57"/>
                </a:cxn>
                <a:cxn ang="0">
                  <a:pos x="23" y="111"/>
                </a:cxn>
                <a:cxn ang="0">
                  <a:pos x="30" y="42"/>
                </a:cxn>
                <a:cxn ang="0">
                  <a:pos x="30" y="42"/>
                </a:cxn>
                <a:cxn ang="0">
                  <a:pos x="28" y="45"/>
                </a:cxn>
                <a:cxn ang="0">
                  <a:pos x="28" y="45"/>
                </a:cxn>
                <a:cxn ang="0">
                  <a:pos x="26" y="47"/>
                </a:cxn>
                <a:cxn ang="0">
                  <a:pos x="26" y="47"/>
                </a:cxn>
                <a:cxn ang="0">
                  <a:pos x="23" y="49"/>
                </a:cxn>
                <a:cxn ang="0">
                  <a:pos x="19" y="50"/>
                </a:cxn>
                <a:cxn ang="0">
                  <a:pos x="15" y="49"/>
                </a:cxn>
                <a:cxn ang="0">
                  <a:pos x="12" y="47"/>
                </a:cxn>
                <a:cxn ang="0">
                  <a:pos x="12" y="47"/>
                </a:cxn>
                <a:cxn ang="0">
                  <a:pos x="10" y="45"/>
                </a:cxn>
                <a:cxn ang="0">
                  <a:pos x="10" y="45"/>
                </a:cxn>
                <a:cxn ang="0">
                  <a:pos x="8" y="42"/>
                </a:cxn>
                <a:cxn ang="0">
                  <a:pos x="8" y="42"/>
                </a:cxn>
                <a:cxn ang="0">
                  <a:pos x="8" y="38"/>
                </a:cxn>
                <a:cxn ang="0">
                  <a:pos x="8" y="35"/>
                </a:cxn>
                <a:cxn ang="0">
                  <a:pos x="8" y="35"/>
                </a:cxn>
                <a:cxn ang="0">
                  <a:pos x="10" y="32"/>
                </a:cxn>
                <a:cxn ang="0">
                  <a:pos x="10" y="32"/>
                </a:cxn>
                <a:cxn ang="0">
                  <a:pos x="12" y="29"/>
                </a:cxn>
                <a:cxn ang="0">
                  <a:pos x="12" y="29"/>
                </a:cxn>
                <a:cxn ang="0">
                  <a:pos x="15" y="28"/>
                </a:cxn>
                <a:cxn ang="0">
                  <a:pos x="19" y="27"/>
                </a:cxn>
                <a:cxn ang="0">
                  <a:pos x="23" y="28"/>
                </a:cxn>
                <a:cxn ang="0">
                  <a:pos x="26" y="29"/>
                </a:cxn>
                <a:cxn ang="0">
                  <a:pos x="26" y="29"/>
                </a:cxn>
                <a:cxn ang="0">
                  <a:pos x="28" y="32"/>
                </a:cxn>
                <a:cxn ang="0">
                  <a:pos x="28" y="32"/>
                </a:cxn>
                <a:cxn ang="0">
                  <a:pos x="30" y="35"/>
                </a:cxn>
                <a:cxn ang="0">
                  <a:pos x="30" y="35"/>
                </a:cxn>
                <a:cxn ang="0">
                  <a:pos x="31" y="38"/>
                </a:cxn>
                <a:cxn ang="0">
                  <a:pos x="30" y="42"/>
                </a:cxn>
                <a:cxn ang="0">
                  <a:pos x="30" y="42"/>
                </a:cxn>
                <a:cxn ang="0">
                  <a:pos x="30" y="42"/>
                </a:cxn>
              </a:cxnLst>
              <a:rect l="0" t="0" r="r" b="b"/>
              <a:pathLst>
                <a:path w="38" h="123">
                  <a:moveTo>
                    <a:pt x="31" y="23"/>
                  </a:moveTo>
                  <a:cubicBezTo>
                    <a:pt x="31" y="11"/>
                    <a:pt x="31" y="11"/>
                    <a:pt x="31" y="11"/>
                  </a:cubicBezTo>
                  <a:cubicBezTo>
                    <a:pt x="31" y="5"/>
                    <a:pt x="25"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5" y="123"/>
                    <a:pt x="31" y="118"/>
                    <a:pt x="31" y="111"/>
                  </a:cubicBezTo>
                  <a:cubicBezTo>
                    <a:pt x="31" y="54"/>
                    <a:pt x="31" y="54"/>
                    <a:pt x="31" y="54"/>
                  </a:cubicBezTo>
                  <a:cubicBezTo>
                    <a:pt x="35" y="50"/>
                    <a:pt x="38" y="45"/>
                    <a:pt x="38" y="38"/>
                  </a:cubicBezTo>
                  <a:cubicBezTo>
                    <a:pt x="38" y="32"/>
                    <a:pt x="35" y="27"/>
                    <a:pt x="31" y="23"/>
                  </a:cubicBezTo>
                  <a:close/>
                  <a:moveTo>
                    <a:pt x="15" y="11"/>
                  </a:moveTo>
                  <a:cubicBezTo>
                    <a:pt x="15" y="9"/>
                    <a:pt x="17" y="8"/>
                    <a:pt x="19" y="8"/>
                  </a:cubicBezTo>
                  <a:cubicBezTo>
                    <a:pt x="21" y="8"/>
                    <a:pt x="23" y="9"/>
                    <a:pt x="23" y="11"/>
                  </a:cubicBezTo>
                  <a:cubicBezTo>
                    <a:pt x="23" y="20"/>
                    <a:pt x="23" y="20"/>
                    <a:pt x="23" y="20"/>
                  </a:cubicBezTo>
                  <a:cubicBezTo>
                    <a:pt x="22" y="19"/>
                    <a:pt x="20" y="19"/>
                    <a:pt x="19" y="19"/>
                  </a:cubicBezTo>
                  <a:cubicBezTo>
                    <a:pt x="18" y="19"/>
                    <a:pt x="17" y="19"/>
                    <a:pt x="15" y="20"/>
                  </a:cubicBezTo>
                  <a:lnTo>
                    <a:pt x="15" y="11"/>
                  </a:lnTo>
                  <a:close/>
                  <a:moveTo>
                    <a:pt x="23" y="111"/>
                  </a:moveTo>
                  <a:cubicBezTo>
                    <a:pt x="23" y="113"/>
                    <a:pt x="21" y="115"/>
                    <a:pt x="19" y="115"/>
                  </a:cubicBezTo>
                  <a:cubicBezTo>
                    <a:pt x="17" y="115"/>
                    <a:pt x="15" y="113"/>
                    <a:pt x="15" y="111"/>
                  </a:cubicBezTo>
                  <a:cubicBezTo>
                    <a:pt x="15" y="57"/>
                    <a:pt x="15" y="57"/>
                    <a:pt x="15" y="57"/>
                  </a:cubicBezTo>
                  <a:cubicBezTo>
                    <a:pt x="17" y="57"/>
                    <a:pt x="18" y="58"/>
                    <a:pt x="19" y="58"/>
                  </a:cubicBezTo>
                  <a:cubicBezTo>
                    <a:pt x="20" y="58"/>
                    <a:pt x="22" y="57"/>
                    <a:pt x="23" y="57"/>
                  </a:cubicBezTo>
                  <a:lnTo>
                    <a:pt x="23" y="111"/>
                  </a:lnTo>
                  <a:close/>
                  <a:moveTo>
                    <a:pt x="30" y="42"/>
                  </a:moveTo>
                  <a:cubicBezTo>
                    <a:pt x="30" y="42"/>
                    <a:pt x="30" y="42"/>
                    <a:pt x="30" y="42"/>
                  </a:cubicBezTo>
                  <a:cubicBezTo>
                    <a:pt x="30" y="43"/>
                    <a:pt x="29" y="44"/>
                    <a:pt x="28" y="45"/>
                  </a:cubicBezTo>
                  <a:cubicBezTo>
                    <a:pt x="28" y="45"/>
                    <a:pt x="28" y="45"/>
                    <a:pt x="28" y="45"/>
                  </a:cubicBezTo>
                  <a:cubicBezTo>
                    <a:pt x="28" y="46"/>
                    <a:pt x="27" y="47"/>
                    <a:pt x="26" y="47"/>
                  </a:cubicBezTo>
                  <a:cubicBezTo>
                    <a:pt x="26" y="47"/>
                    <a:pt x="26" y="47"/>
                    <a:pt x="26" y="47"/>
                  </a:cubicBezTo>
                  <a:cubicBezTo>
                    <a:pt x="25" y="48"/>
                    <a:pt x="24" y="49"/>
                    <a:pt x="23" y="49"/>
                  </a:cubicBezTo>
                  <a:cubicBezTo>
                    <a:pt x="22" y="50"/>
                    <a:pt x="20" y="50"/>
                    <a:pt x="19" y="50"/>
                  </a:cubicBezTo>
                  <a:cubicBezTo>
                    <a:pt x="18" y="50"/>
                    <a:pt x="16" y="50"/>
                    <a:pt x="15" y="49"/>
                  </a:cubicBezTo>
                  <a:cubicBezTo>
                    <a:pt x="14" y="49"/>
                    <a:pt x="13" y="48"/>
                    <a:pt x="12" y="47"/>
                  </a:cubicBezTo>
                  <a:cubicBezTo>
                    <a:pt x="12" y="47"/>
                    <a:pt x="12" y="47"/>
                    <a:pt x="12" y="47"/>
                  </a:cubicBezTo>
                  <a:cubicBezTo>
                    <a:pt x="11" y="47"/>
                    <a:pt x="10" y="46"/>
                    <a:pt x="10" y="45"/>
                  </a:cubicBezTo>
                  <a:cubicBezTo>
                    <a:pt x="10" y="45"/>
                    <a:pt x="10" y="45"/>
                    <a:pt x="10" y="45"/>
                  </a:cubicBezTo>
                  <a:cubicBezTo>
                    <a:pt x="9" y="44"/>
                    <a:pt x="9" y="43"/>
                    <a:pt x="8" y="42"/>
                  </a:cubicBezTo>
                  <a:cubicBezTo>
                    <a:pt x="8" y="42"/>
                    <a:pt x="8" y="42"/>
                    <a:pt x="8" y="42"/>
                  </a:cubicBezTo>
                  <a:cubicBezTo>
                    <a:pt x="8" y="41"/>
                    <a:pt x="8" y="39"/>
                    <a:pt x="8" y="38"/>
                  </a:cubicBezTo>
                  <a:cubicBezTo>
                    <a:pt x="8" y="37"/>
                    <a:pt x="8" y="36"/>
                    <a:pt x="8" y="35"/>
                  </a:cubicBezTo>
                  <a:cubicBezTo>
                    <a:pt x="8" y="35"/>
                    <a:pt x="8" y="35"/>
                    <a:pt x="8" y="35"/>
                  </a:cubicBezTo>
                  <a:cubicBezTo>
                    <a:pt x="9" y="33"/>
                    <a:pt x="9" y="33"/>
                    <a:pt x="10" y="32"/>
                  </a:cubicBezTo>
                  <a:cubicBezTo>
                    <a:pt x="10" y="32"/>
                    <a:pt x="10" y="32"/>
                    <a:pt x="10" y="32"/>
                  </a:cubicBezTo>
                  <a:cubicBezTo>
                    <a:pt x="10" y="31"/>
                    <a:pt x="11" y="30"/>
                    <a:pt x="12" y="29"/>
                  </a:cubicBezTo>
                  <a:cubicBezTo>
                    <a:pt x="12" y="29"/>
                    <a:pt x="12" y="29"/>
                    <a:pt x="12" y="29"/>
                  </a:cubicBezTo>
                  <a:cubicBezTo>
                    <a:pt x="13" y="28"/>
                    <a:pt x="14" y="28"/>
                    <a:pt x="15" y="28"/>
                  </a:cubicBezTo>
                  <a:cubicBezTo>
                    <a:pt x="16" y="27"/>
                    <a:pt x="18" y="27"/>
                    <a:pt x="19" y="27"/>
                  </a:cubicBezTo>
                  <a:cubicBezTo>
                    <a:pt x="20" y="27"/>
                    <a:pt x="22" y="27"/>
                    <a:pt x="23" y="28"/>
                  </a:cubicBezTo>
                  <a:cubicBezTo>
                    <a:pt x="24" y="28"/>
                    <a:pt x="25" y="28"/>
                    <a:pt x="26" y="29"/>
                  </a:cubicBezTo>
                  <a:cubicBezTo>
                    <a:pt x="26" y="29"/>
                    <a:pt x="26" y="29"/>
                    <a:pt x="26" y="29"/>
                  </a:cubicBezTo>
                  <a:cubicBezTo>
                    <a:pt x="27" y="30"/>
                    <a:pt x="28" y="31"/>
                    <a:pt x="28" y="32"/>
                  </a:cubicBezTo>
                  <a:cubicBezTo>
                    <a:pt x="28" y="32"/>
                    <a:pt x="28" y="32"/>
                    <a:pt x="28" y="32"/>
                  </a:cubicBezTo>
                  <a:cubicBezTo>
                    <a:pt x="29" y="33"/>
                    <a:pt x="30" y="33"/>
                    <a:pt x="30" y="35"/>
                  </a:cubicBezTo>
                  <a:cubicBezTo>
                    <a:pt x="30" y="35"/>
                    <a:pt x="30" y="35"/>
                    <a:pt x="30" y="35"/>
                  </a:cubicBezTo>
                  <a:cubicBezTo>
                    <a:pt x="30" y="36"/>
                    <a:pt x="31" y="37"/>
                    <a:pt x="31" y="38"/>
                  </a:cubicBezTo>
                  <a:cubicBezTo>
                    <a:pt x="31" y="39"/>
                    <a:pt x="30"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Freeform 103"/>
            <p:cNvSpPr>
              <a:spLocks noEditPoints="1"/>
            </p:cNvSpPr>
            <p:nvPr/>
          </p:nvSpPr>
          <p:spPr bwMode="auto">
            <a:xfrm>
              <a:off x="2516188" y="3568701"/>
              <a:ext cx="114300" cy="360363"/>
            </a:xfrm>
            <a:custGeom>
              <a:avLst/>
              <a:gdLst/>
              <a:ahLst/>
              <a:cxnLst>
                <a:cxn ang="0">
                  <a:pos x="31" y="23"/>
                </a:cxn>
                <a:cxn ang="0">
                  <a:pos x="31" y="11"/>
                </a:cxn>
                <a:cxn ang="0">
                  <a:pos x="19" y="0"/>
                </a:cxn>
                <a:cxn ang="0">
                  <a:pos x="8" y="11"/>
                </a:cxn>
                <a:cxn ang="0">
                  <a:pos x="8" y="23"/>
                </a:cxn>
                <a:cxn ang="0">
                  <a:pos x="0" y="38"/>
                </a:cxn>
                <a:cxn ang="0">
                  <a:pos x="8" y="54"/>
                </a:cxn>
                <a:cxn ang="0">
                  <a:pos x="8" y="111"/>
                </a:cxn>
                <a:cxn ang="0">
                  <a:pos x="19" y="123"/>
                </a:cxn>
                <a:cxn ang="0">
                  <a:pos x="31" y="111"/>
                </a:cxn>
                <a:cxn ang="0">
                  <a:pos x="31" y="54"/>
                </a:cxn>
                <a:cxn ang="0">
                  <a:pos x="39" y="38"/>
                </a:cxn>
                <a:cxn ang="0">
                  <a:pos x="31" y="23"/>
                </a:cxn>
                <a:cxn ang="0">
                  <a:pos x="16" y="11"/>
                </a:cxn>
                <a:cxn ang="0">
                  <a:pos x="19" y="8"/>
                </a:cxn>
                <a:cxn ang="0">
                  <a:pos x="23" y="11"/>
                </a:cxn>
                <a:cxn ang="0">
                  <a:pos x="23" y="20"/>
                </a:cxn>
                <a:cxn ang="0">
                  <a:pos x="19" y="19"/>
                </a:cxn>
                <a:cxn ang="0">
                  <a:pos x="16" y="20"/>
                </a:cxn>
                <a:cxn ang="0">
                  <a:pos x="16" y="11"/>
                </a:cxn>
                <a:cxn ang="0">
                  <a:pos x="23" y="111"/>
                </a:cxn>
                <a:cxn ang="0">
                  <a:pos x="19" y="115"/>
                </a:cxn>
                <a:cxn ang="0">
                  <a:pos x="16" y="111"/>
                </a:cxn>
                <a:cxn ang="0">
                  <a:pos x="16" y="57"/>
                </a:cxn>
                <a:cxn ang="0">
                  <a:pos x="19" y="58"/>
                </a:cxn>
                <a:cxn ang="0">
                  <a:pos x="23" y="57"/>
                </a:cxn>
                <a:cxn ang="0">
                  <a:pos x="23" y="111"/>
                </a:cxn>
                <a:cxn ang="0">
                  <a:pos x="30" y="42"/>
                </a:cxn>
                <a:cxn ang="0">
                  <a:pos x="30" y="42"/>
                </a:cxn>
                <a:cxn ang="0">
                  <a:pos x="29" y="45"/>
                </a:cxn>
                <a:cxn ang="0">
                  <a:pos x="29" y="45"/>
                </a:cxn>
                <a:cxn ang="0">
                  <a:pos x="26" y="47"/>
                </a:cxn>
                <a:cxn ang="0">
                  <a:pos x="26" y="47"/>
                </a:cxn>
                <a:cxn ang="0">
                  <a:pos x="23" y="49"/>
                </a:cxn>
                <a:cxn ang="0">
                  <a:pos x="19" y="50"/>
                </a:cxn>
                <a:cxn ang="0">
                  <a:pos x="16" y="49"/>
                </a:cxn>
                <a:cxn ang="0">
                  <a:pos x="13" y="47"/>
                </a:cxn>
                <a:cxn ang="0">
                  <a:pos x="13" y="47"/>
                </a:cxn>
                <a:cxn ang="0">
                  <a:pos x="10" y="45"/>
                </a:cxn>
                <a:cxn ang="0">
                  <a:pos x="10" y="45"/>
                </a:cxn>
                <a:cxn ang="0">
                  <a:pos x="9" y="42"/>
                </a:cxn>
                <a:cxn ang="0">
                  <a:pos x="9" y="42"/>
                </a:cxn>
                <a:cxn ang="0">
                  <a:pos x="8" y="38"/>
                </a:cxn>
                <a:cxn ang="0">
                  <a:pos x="9" y="35"/>
                </a:cxn>
                <a:cxn ang="0">
                  <a:pos x="9" y="35"/>
                </a:cxn>
                <a:cxn ang="0">
                  <a:pos x="10" y="32"/>
                </a:cxn>
                <a:cxn ang="0">
                  <a:pos x="10" y="32"/>
                </a:cxn>
                <a:cxn ang="0">
                  <a:pos x="13" y="29"/>
                </a:cxn>
                <a:cxn ang="0">
                  <a:pos x="13" y="29"/>
                </a:cxn>
                <a:cxn ang="0">
                  <a:pos x="16" y="28"/>
                </a:cxn>
                <a:cxn ang="0">
                  <a:pos x="19" y="27"/>
                </a:cxn>
                <a:cxn ang="0">
                  <a:pos x="23" y="28"/>
                </a:cxn>
                <a:cxn ang="0">
                  <a:pos x="26" y="29"/>
                </a:cxn>
                <a:cxn ang="0">
                  <a:pos x="26" y="29"/>
                </a:cxn>
                <a:cxn ang="0">
                  <a:pos x="29" y="32"/>
                </a:cxn>
                <a:cxn ang="0">
                  <a:pos x="29" y="32"/>
                </a:cxn>
                <a:cxn ang="0">
                  <a:pos x="30" y="35"/>
                </a:cxn>
                <a:cxn ang="0">
                  <a:pos x="30" y="35"/>
                </a:cxn>
                <a:cxn ang="0">
                  <a:pos x="31" y="38"/>
                </a:cxn>
                <a:cxn ang="0">
                  <a:pos x="30" y="42"/>
                </a:cxn>
                <a:cxn ang="0">
                  <a:pos x="30" y="42"/>
                </a:cxn>
                <a:cxn ang="0">
                  <a:pos x="30" y="42"/>
                </a:cxn>
              </a:cxnLst>
              <a:rect l="0" t="0" r="r" b="b"/>
              <a:pathLst>
                <a:path w="39" h="123">
                  <a:moveTo>
                    <a:pt x="31" y="23"/>
                  </a:moveTo>
                  <a:cubicBezTo>
                    <a:pt x="31" y="11"/>
                    <a:pt x="31" y="11"/>
                    <a:pt x="31" y="11"/>
                  </a:cubicBezTo>
                  <a:cubicBezTo>
                    <a:pt x="31" y="5"/>
                    <a:pt x="26" y="0"/>
                    <a:pt x="19" y="0"/>
                  </a:cubicBezTo>
                  <a:cubicBezTo>
                    <a:pt x="13" y="0"/>
                    <a:pt x="8" y="5"/>
                    <a:pt x="8" y="11"/>
                  </a:cubicBezTo>
                  <a:cubicBezTo>
                    <a:pt x="8" y="23"/>
                    <a:pt x="8" y="23"/>
                    <a:pt x="8" y="23"/>
                  </a:cubicBezTo>
                  <a:cubicBezTo>
                    <a:pt x="3" y="27"/>
                    <a:pt x="0" y="32"/>
                    <a:pt x="0" y="38"/>
                  </a:cubicBezTo>
                  <a:cubicBezTo>
                    <a:pt x="0" y="45"/>
                    <a:pt x="3" y="50"/>
                    <a:pt x="8" y="54"/>
                  </a:cubicBezTo>
                  <a:cubicBezTo>
                    <a:pt x="8" y="111"/>
                    <a:pt x="8" y="111"/>
                    <a:pt x="8" y="111"/>
                  </a:cubicBezTo>
                  <a:cubicBezTo>
                    <a:pt x="8" y="118"/>
                    <a:pt x="13" y="123"/>
                    <a:pt x="19" y="123"/>
                  </a:cubicBezTo>
                  <a:cubicBezTo>
                    <a:pt x="26" y="123"/>
                    <a:pt x="31" y="118"/>
                    <a:pt x="31" y="111"/>
                  </a:cubicBezTo>
                  <a:cubicBezTo>
                    <a:pt x="31" y="54"/>
                    <a:pt x="31" y="54"/>
                    <a:pt x="31" y="54"/>
                  </a:cubicBezTo>
                  <a:cubicBezTo>
                    <a:pt x="36" y="50"/>
                    <a:pt x="39" y="45"/>
                    <a:pt x="39" y="38"/>
                  </a:cubicBezTo>
                  <a:cubicBezTo>
                    <a:pt x="39" y="32"/>
                    <a:pt x="36" y="27"/>
                    <a:pt x="31" y="23"/>
                  </a:cubicBezTo>
                  <a:close/>
                  <a:moveTo>
                    <a:pt x="16" y="11"/>
                  </a:moveTo>
                  <a:cubicBezTo>
                    <a:pt x="16" y="9"/>
                    <a:pt x="17" y="8"/>
                    <a:pt x="19" y="8"/>
                  </a:cubicBezTo>
                  <a:cubicBezTo>
                    <a:pt x="22" y="8"/>
                    <a:pt x="23" y="9"/>
                    <a:pt x="23" y="11"/>
                  </a:cubicBezTo>
                  <a:cubicBezTo>
                    <a:pt x="23" y="20"/>
                    <a:pt x="23" y="20"/>
                    <a:pt x="23" y="20"/>
                  </a:cubicBezTo>
                  <a:cubicBezTo>
                    <a:pt x="22" y="19"/>
                    <a:pt x="21" y="19"/>
                    <a:pt x="19" y="19"/>
                  </a:cubicBezTo>
                  <a:cubicBezTo>
                    <a:pt x="18" y="19"/>
                    <a:pt x="17" y="19"/>
                    <a:pt x="16" y="20"/>
                  </a:cubicBezTo>
                  <a:lnTo>
                    <a:pt x="16" y="11"/>
                  </a:lnTo>
                  <a:close/>
                  <a:moveTo>
                    <a:pt x="23" y="111"/>
                  </a:moveTo>
                  <a:cubicBezTo>
                    <a:pt x="23" y="113"/>
                    <a:pt x="22" y="115"/>
                    <a:pt x="19" y="115"/>
                  </a:cubicBezTo>
                  <a:cubicBezTo>
                    <a:pt x="17" y="115"/>
                    <a:pt x="16" y="113"/>
                    <a:pt x="16" y="111"/>
                  </a:cubicBezTo>
                  <a:cubicBezTo>
                    <a:pt x="16" y="57"/>
                    <a:pt x="16" y="57"/>
                    <a:pt x="16" y="57"/>
                  </a:cubicBezTo>
                  <a:cubicBezTo>
                    <a:pt x="17" y="57"/>
                    <a:pt x="18" y="58"/>
                    <a:pt x="19" y="58"/>
                  </a:cubicBezTo>
                  <a:cubicBezTo>
                    <a:pt x="21" y="58"/>
                    <a:pt x="22" y="57"/>
                    <a:pt x="23" y="57"/>
                  </a:cubicBezTo>
                  <a:lnTo>
                    <a:pt x="23" y="111"/>
                  </a:lnTo>
                  <a:close/>
                  <a:moveTo>
                    <a:pt x="30" y="42"/>
                  </a:moveTo>
                  <a:cubicBezTo>
                    <a:pt x="30" y="42"/>
                    <a:pt x="30" y="42"/>
                    <a:pt x="30" y="42"/>
                  </a:cubicBezTo>
                  <a:cubicBezTo>
                    <a:pt x="30" y="43"/>
                    <a:pt x="29" y="44"/>
                    <a:pt x="29" y="45"/>
                  </a:cubicBezTo>
                  <a:cubicBezTo>
                    <a:pt x="29" y="45"/>
                    <a:pt x="29" y="45"/>
                    <a:pt x="29" y="45"/>
                  </a:cubicBezTo>
                  <a:cubicBezTo>
                    <a:pt x="28" y="46"/>
                    <a:pt x="27" y="47"/>
                    <a:pt x="26" y="47"/>
                  </a:cubicBezTo>
                  <a:cubicBezTo>
                    <a:pt x="26" y="47"/>
                    <a:pt x="26" y="47"/>
                    <a:pt x="26" y="47"/>
                  </a:cubicBezTo>
                  <a:cubicBezTo>
                    <a:pt x="25" y="48"/>
                    <a:pt x="24" y="49"/>
                    <a:pt x="23" y="49"/>
                  </a:cubicBezTo>
                  <a:cubicBezTo>
                    <a:pt x="22" y="50"/>
                    <a:pt x="21" y="50"/>
                    <a:pt x="19" y="50"/>
                  </a:cubicBezTo>
                  <a:cubicBezTo>
                    <a:pt x="18" y="50"/>
                    <a:pt x="17" y="50"/>
                    <a:pt x="16" y="49"/>
                  </a:cubicBezTo>
                  <a:cubicBezTo>
                    <a:pt x="15" y="49"/>
                    <a:pt x="14" y="48"/>
                    <a:pt x="13" y="47"/>
                  </a:cubicBezTo>
                  <a:cubicBezTo>
                    <a:pt x="13" y="47"/>
                    <a:pt x="13" y="47"/>
                    <a:pt x="13" y="47"/>
                  </a:cubicBezTo>
                  <a:cubicBezTo>
                    <a:pt x="12" y="47"/>
                    <a:pt x="11" y="46"/>
                    <a:pt x="10" y="45"/>
                  </a:cubicBezTo>
                  <a:cubicBezTo>
                    <a:pt x="10" y="45"/>
                    <a:pt x="10" y="45"/>
                    <a:pt x="10" y="45"/>
                  </a:cubicBezTo>
                  <a:cubicBezTo>
                    <a:pt x="10" y="44"/>
                    <a:pt x="9" y="43"/>
                    <a:pt x="9" y="42"/>
                  </a:cubicBezTo>
                  <a:cubicBezTo>
                    <a:pt x="9" y="42"/>
                    <a:pt x="9" y="42"/>
                    <a:pt x="9" y="42"/>
                  </a:cubicBezTo>
                  <a:cubicBezTo>
                    <a:pt x="8" y="41"/>
                    <a:pt x="8" y="39"/>
                    <a:pt x="8" y="38"/>
                  </a:cubicBezTo>
                  <a:cubicBezTo>
                    <a:pt x="8" y="37"/>
                    <a:pt x="8" y="36"/>
                    <a:pt x="9" y="35"/>
                  </a:cubicBezTo>
                  <a:cubicBezTo>
                    <a:pt x="9" y="35"/>
                    <a:pt x="9" y="35"/>
                    <a:pt x="9" y="35"/>
                  </a:cubicBezTo>
                  <a:cubicBezTo>
                    <a:pt x="9" y="33"/>
                    <a:pt x="10" y="33"/>
                    <a:pt x="10" y="32"/>
                  </a:cubicBezTo>
                  <a:cubicBezTo>
                    <a:pt x="10" y="32"/>
                    <a:pt x="10" y="32"/>
                    <a:pt x="10" y="32"/>
                  </a:cubicBezTo>
                  <a:cubicBezTo>
                    <a:pt x="11" y="31"/>
                    <a:pt x="12" y="30"/>
                    <a:pt x="13" y="29"/>
                  </a:cubicBezTo>
                  <a:cubicBezTo>
                    <a:pt x="13" y="29"/>
                    <a:pt x="13" y="29"/>
                    <a:pt x="13" y="29"/>
                  </a:cubicBezTo>
                  <a:cubicBezTo>
                    <a:pt x="14" y="28"/>
                    <a:pt x="15" y="28"/>
                    <a:pt x="16" y="28"/>
                  </a:cubicBezTo>
                  <a:cubicBezTo>
                    <a:pt x="17" y="27"/>
                    <a:pt x="18" y="27"/>
                    <a:pt x="19" y="27"/>
                  </a:cubicBezTo>
                  <a:cubicBezTo>
                    <a:pt x="21" y="27"/>
                    <a:pt x="22" y="27"/>
                    <a:pt x="23" y="28"/>
                  </a:cubicBezTo>
                  <a:cubicBezTo>
                    <a:pt x="24" y="28"/>
                    <a:pt x="25" y="28"/>
                    <a:pt x="26" y="29"/>
                  </a:cubicBezTo>
                  <a:cubicBezTo>
                    <a:pt x="26" y="29"/>
                    <a:pt x="26" y="29"/>
                    <a:pt x="26" y="29"/>
                  </a:cubicBezTo>
                  <a:cubicBezTo>
                    <a:pt x="27" y="30"/>
                    <a:pt x="28" y="31"/>
                    <a:pt x="29" y="32"/>
                  </a:cubicBezTo>
                  <a:cubicBezTo>
                    <a:pt x="29" y="32"/>
                    <a:pt x="29" y="32"/>
                    <a:pt x="29" y="32"/>
                  </a:cubicBezTo>
                  <a:cubicBezTo>
                    <a:pt x="29" y="33"/>
                    <a:pt x="30" y="33"/>
                    <a:pt x="30" y="35"/>
                  </a:cubicBezTo>
                  <a:cubicBezTo>
                    <a:pt x="30" y="35"/>
                    <a:pt x="30" y="35"/>
                    <a:pt x="30" y="35"/>
                  </a:cubicBezTo>
                  <a:cubicBezTo>
                    <a:pt x="31" y="36"/>
                    <a:pt x="31" y="37"/>
                    <a:pt x="31" y="38"/>
                  </a:cubicBezTo>
                  <a:cubicBezTo>
                    <a:pt x="31" y="39"/>
                    <a:pt x="31" y="41"/>
                    <a:pt x="30" y="42"/>
                  </a:cubicBezTo>
                  <a:close/>
                  <a:moveTo>
                    <a:pt x="30" y="42"/>
                  </a:moveTo>
                  <a:cubicBezTo>
                    <a:pt x="30" y="42"/>
                    <a:pt x="30" y="42"/>
                    <a:pt x="30"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104"/>
            <p:cNvSpPr>
              <a:spLocks noEditPoints="1"/>
            </p:cNvSpPr>
            <p:nvPr/>
          </p:nvSpPr>
          <p:spPr bwMode="auto">
            <a:xfrm>
              <a:off x="2392363" y="3568701"/>
              <a:ext cx="111125" cy="360363"/>
            </a:xfrm>
            <a:custGeom>
              <a:avLst/>
              <a:gdLst/>
              <a:ahLst/>
              <a:cxnLst>
                <a:cxn ang="0">
                  <a:pos x="31" y="69"/>
                </a:cxn>
                <a:cxn ang="0">
                  <a:pos x="31" y="11"/>
                </a:cxn>
                <a:cxn ang="0">
                  <a:pos x="19" y="0"/>
                </a:cxn>
                <a:cxn ang="0">
                  <a:pos x="8" y="11"/>
                </a:cxn>
                <a:cxn ang="0">
                  <a:pos x="8" y="69"/>
                </a:cxn>
                <a:cxn ang="0">
                  <a:pos x="0" y="84"/>
                </a:cxn>
                <a:cxn ang="0">
                  <a:pos x="8" y="100"/>
                </a:cxn>
                <a:cxn ang="0">
                  <a:pos x="8" y="111"/>
                </a:cxn>
                <a:cxn ang="0">
                  <a:pos x="19" y="123"/>
                </a:cxn>
                <a:cxn ang="0">
                  <a:pos x="31" y="111"/>
                </a:cxn>
                <a:cxn ang="0">
                  <a:pos x="31" y="100"/>
                </a:cxn>
                <a:cxn ang="0">
                  <a:pos x="38" y="84"/>
                </a:cxn>
                <a:cxn ang="0">
                  <a:pos x="31" y="69"/>
                </a:cxn>
                <a:cxn ang="0">
                  <a:pos x="15" y="11"/>
                </a:cxn>
                <a:cxn ang="0">
                  <a:pos x="19" y="8"/>
                </a:cxn>
                <a:cxn ang="0">
                  <a:pos x="23" y="11"/>
                </a:cxn>
                <a:cxn ang="0">
                  <a:pos x="23" y="66"/>
                </a:cxn>
                <a:cxn ang="0">
                  <a:pos x="19" y="65"/>
                </a:cxn>
                <a:cxn ang="0">
                  <a:pos x="15" y="66"/>
                </a:cxn>
                <a:cxn ang="0">
                  <a:pos x="15" y="11"/>
                </a:cxn>
                <a:cxn ang="0">
                  <a:pos x="23" y="111"/>
                </a:cxn>
                <a:cxn ang="0">
                  <a:pos x="19" y="115"/>
                </a:cxn>
                <a:cxn ang="0">
                  <a:pos x="15" y="111"/>
                </a:cxn>
                <a:cxn ang="0">
                  <a:pos x="15" y="103"/>
                </a:cxn>
                <a:cxn ang="0">
                  <a:pos x="19" y="104"/>
                </a:cxn>
                <a:cxn ang="0">
                  <a:pos x="23" y="103"/>
                </a:cxn>
                <a:cxn ang="0">
                  <a:pos x="23" y="111"/>
                </a:cxn>
                <a:cxn ang="0">
                  <a:pos x="30" y="88"/>
                </a:cxn>
                <a:cxn ang="0">
                  <a:pos x="30" y="88"/>
                </a:cxn>
                <a:cxn ang="0">
                  <a:pos x="29" y="91"/>
                </a:cxn>
                <a:cxn ang="0">
                  <a:pos x="29" y="91"/>
                </a:cxn>
                <a:cxn ang="0">
                  <a:pos x="26" y="93"/>
                </a:cxn>
                <a:cxn ang="0">
                  <a:pos x="26" y="93"/>
                </a:cxn>
                <a:cxn ang="0">
                  <a:pos x="23" y="95"/>
                </a:cxn>
                <a:cxn ang="0">
                  <a:pos x="19" y="96"/>
                </a:cxn>
                <a:cxn ang="0">
                  <a:pos x="15" y="95"/>
                </a:cxn>
                <a:cxn ang="0">
                  <a:pos x="12" y="93"/>
                </a:cxn>
                <a:cxn ang="0">
                  <a:pos x="12" y="93"/>
                </a:cxn>
                <a:cxn ang="0">
                  <a:pos x="10" y="91"/>
                </a:cxn>
                <a:cxn ang="0">
                  <a:pos x="10" y="91"/>
                </a:cxn>
                <a:cxn ang="0">
                  <a:pos x="8" y="88"/>
                </a:cxn>
                <a:cxn ang="0">
                  <a:pos x="8" y="88"/>
                </a:cxn>
                <a:cxn ang="0">
                  <a:pos x="8" y="84"/>
                </a:cxn>
                <a:cxn ang="0">
                  <a:pos x="8" y="81"/>
                </a:cxn>
                <a:cxn ang="0">
                  <a:pos x="8" y="81"/>
                </a:cxn>
                <a:cxn ang="0">
                  <a:pos x="10" y="78"/>
                </a:cxn>
                <a:cxn ang="0">
                  <a:pos x="10" y="78"/>
                </a:cxn>
                <a:cxn ang="0">
                  <a:pos x="12" y="75"/>
                </a:cxn>
                <a:cxn ang="0">
                  <a:pos x="12" y="75"/>
                </a:cxn>
                <a:cxn ang="0">
                  <a:pos x="15" y="74"/>
                </a:cxn>
                <a:cxn ang="0">
                  <a:pos x="19" y="73"/>
                </a:cxn>
                <a:cxn ang="0">
                  <a:pos x="23" y="74"/>
                </a:cxn>
                <a:cxn ang="0">
                  <a:pos x="26" y="75"/>
                </a:cxn>
                <a:cxn ang="0">
                  <a:pos x="26" y="75"/>
                </a:cxn>
                <a:cxn ang="0">
                  <a:pos x="29" y="78"/>
                </a:cxn>
                <a:cxn ang="0">
                  <a:pos x="29" y="78"/>
                </a:cxn>
                <a:cxn ang="0">
                  <a:pos x="30" y="81"/>
                </a:cxn>
                <a:cxn ang="0">
                  <a:pos x="30" y="81"/>
                </a:cxn>
                <a:cxn ang="0">
                  <a:pos x="31" y="84"/>
                </a:cxn>
                <a:cxn ang="0">
                  <a:pos x="30" y="88"/>
                </a:cxn>
                <a:cxn ang="0">
                  <a:pos x="30" y="88"/>
                </a:cxn>
                <a:cxn ang="0">
                  <a:pos x="30" y="88"/>
                </a:cxn>
              </a:cxnLst>
              <a:rect l="0" t="0" r="r" b="b"/>
              <a:pathLst>
                <a:path w="38" h="123">
                  <a:moveTo>
                    <a:pt x="31" y="69"/>
                  </a:moveTo>
                  <a:cubicBezTo>
                    <a:pt x="31" y="11"/>
                    <a:pt x="31" y="11"/>
                    <a:pt x="31" y="11"/>
                  </a:cubicBezTo>
                  <a:cubicBezTo>
                    <a:pt x="31" y="5"/>
                    <a:pt x="26" y="0"/>
                    <a:pt x="19" y="0"/>
                  </a:cubicBezTo>
                  <a:cubicBezTo>
                    <a:pt x="13" y="0"/>
                    <a:pt x="8" y="5"/>
                    <a:pt x="8" y="11"/>
                  </a:cubicBezTo>
                  <a:cubicBezTo>
                    <a:pt x="8" y="69"/>
                    <a:pt x="8" y="69"/>
                    <a:pt x="8" y="69"/>
                  </a:cubicBezTo>
                  <a:cubicBezTo>
                    <a:pt x="3" y="73"/>
                    <a:pt x="0" y="78"/>
                    <a:pt x="0" y="84"/>
                  </a:cubicBezTo>
                  <a:cubicBezTo>
                    <a:pt x="0" y="91"/>
                    <a:pt x="3" y="96"/>
                    <a:pt x="8" y="100"/>
                  </a:cubicBezTo>
                  <a:cubicBezTo>
                    <a:pt x="8" y="111"/>
                    <a:pt x="8" y="111"/>
                    <a:pt x="8" y="111"/>
                  </a:cubicBezTo>
                  <a:cubicBezTo>
                    <a:pt x="8" y="118"/>
                    <a:pt x="13" y="123"/>
                    <a:pt x="19" y="123"/>
                  </a:cubicBezTo>
                  <a:cubicBezTo>
                    <a:pt x="26" y="123"/>
                    <a:pt x="31" y="118"/>
                    <a:pt x="31" y="111"/>
                  </a:cubicBezTo>
                  <a:cubicBezTo>
                    <a:pt x="31" y="100"/>
                    <a:pt x="31" y="100"/>
                    <a:pt x="31" y="100"/>
                  </a:cubicBezTo>
                  <a:cubicBezTo>
                    <a:pt x="35" y="96"/>
                    <a:pt x="38" y="91"/>
                    <a:pt x="38" y="84"/>
                  </a:cubicBezTo>
                  <a:cubicBezTo>
                    <a:pt x="38" y="78"/>
                    <a:pt x="35" y="73"/>
                    <a:pt x="31" y="69"/>
                  </a:cubicBezTo>
                  <a:close/>
                  <a:moveTo>
                    <a:pt x="15" y="11"/>
                  </a:moveTo>
                  <a:cubicBezTo>
                    <a:pt x="15" y="9"/>
                    <a:pt x="17" y="8"/>
                    <a:pt x="19" y="8"/>
                  </a:cubicBezTo>
                  <a:cubicBezTo>
                    <a:pt x="21" y="8"/>
                    <a:pt x="23" y="9"/>
                    <a:pt x="23" y="11"/>
                  </a:cubicBezTo>
                  <a:cubicBezTo>
                    <a:pt x="23" y="66"/>
                    <a:pt x="23" y="66"/>
                    <a:pt x="23" y="66"/>
                  </a:cubicBezTo>
                  <a:cubicBezTo>
                    <a:pt x="22" y="65"/>
                    <a:pt x="21" y="65"/>
                    <a:pt x="19" y="65"/>
                  </a:cubicBezTo>
                  <a:cubicBezTo>
                    <a:pt x="18" y="65"/>
                    <a:pt x="17" y="65"/>
                    <a:pt x="15" y="66"/>
                  </a:cubicBezTo>
                  <a:lnTo>
                    <a:pt x="15" y="11"/>
                  </a:lnTo>
                  <a:close/>
                  <a:moveTo>
                    <a:pt x="23" y="111"/>
                  </a:moveTo>
                  <a:cubicBezTo>
                    <a:pt x="23" y="113"/>
                    <a:pt x="21" y="115"/>
                    <a:pt x="19" y="115"/>
                  </a:cubicBezTo>
                  <a:cubicBezTo>
                    <a:pt x="17" y="115"/>
                    <a:pt x="15" y="113"/>
                    <a:pt x="15" y="111"/>
                  </a:cubicBezTo>
                  <a:cubicBezTo>
                    <a:pt x="15" y="103"/>
                    <a:pt x="15" y="103"/>
                    <a:pt x="15" y="103"/>
                  </a:cubicBezTo>
                  <a:cubicBezTo>
                    <a:pt x="17" y="103"/>
                    <a:pt x="18" y="104"/>
                    <a:pt x="19" y="104"/>
                  </a:cubicBezTo>
                  <a:cubicBezTo>
                    <a:pt x="21" y="104"/>
                    <a:pt x="22" y="103"/>
                    <a:pt x="23" y="103"/>
                  </a:cubicBezTo>
                  <a:lnTo>
                    <a:pt x="23" y="111"/>
                  </a:lnTo>
                  <a:close/>
                  <a:moveTo>
                    <a:pt x="30" y="88"/>
                  </a:moveTo>
                  <a:cubicBezTo>
                    <a:pt x="30" y="88"/>
                    <a:pt x="30" y="88"/>
                    <a:pt x="30" y="88"/>
                  </a:cubicBezTo>
                  <a:cubicBezTo>
                    <a:pt x="30" y="89"/>
                    <a:pt x="29" y="90"/>
                    <a:pt x="29" y="91"/>
                  </a:cubicBezTo>
                  <a:cubicBezTo>
                    <a:pt x="29" y="91"/>
                    <a:pt x="29" y="91"/>
                    <a:pt x="29" y="91"/>
                  </a:cubicBezTo>
                  <a:cubicBezTo>
                    <a:pt x="28" y="92"/>
                    <a:pt x="27" y="93"/>
                    <a:pt x="26" y="93"/>
                  </a:cubicBezTo>
                  <a:cubicBezTo>
                    <a:pt x="26" y="93"/>
                    <a:pt x="26" y="93"/>
                    <a:pt x="26" y="93"/>
                  </a:cubicBezTo>
                  <a:cubicBezTo>
                    <a:pt x="25" y="94"/>
                    <a:pt x="24" y="95"/>
                    <a:pt x="23" y="95"/>
                  </a:cubicBezTo>
                  <a:cubicBezTo>
                    <a:pt x="22" y="96"/>
                    <a:pt x="21" y="96"/>
                    <a:pt x="19" y="96"/>
                  </a:cubicBezTo>
                  <a:cubicBezTo>
                    <a:pt x="18" y="96"/>
                    <a:pt x="17" y="96"/>
                    <a:pt x="15" y="95"/>
                  </a:cubicBezTo>
                  <a:cubicBezTo>
                    <a:pt x="14" y="95"/>
                    <a:pt x="13" y="94"/>
                    <a:pt x="12" y="93"/>
                  </a:cubicBezTo>
                  <a:cubicBezTo>
                    <a:pt x="12" y="93"/>
                    <a:pt x="12" y="93"/>
                    <a:pt x="12" y="93"/>
                  </a:cubicBezTo>
                  <a:cubicBezTo>
                    <a:pt x="11" y="93"/>
                    <a:pt x="11" y="92"/>
                    <a:pt x="10" y="91"/>
                  </a:cubicBezTo>
                  <a:cubicBezTo>
                    <a:pt x="10" y="91"/>
                    <a:pt x="10" y="91"/>
                    <a:pt x="10" y="91"/>
                  </a:cubicBezTo>
                  <a:cubicBezTo>
                    <a:pt x="9" y="90"/>
                    <a:pt x="9" y="89"/>
                    <a:pt x="8" y="88"/>
                  </a:cubicBezTo>
                  <a:cubicBezTo>
                    <a:pt x="8" y="88"/>
                    <a:pt x="8" y="88"/>
                    <a:pt x="8" y="88"/>
                  </a:cubicBezTo>
                  <a:cubicBezTo>
                    <a:pt x="8" y="87"/>
                    <a:pt x="8" y="85"/>
                    <a:pt x="8" y="84"/>
                  </a:cubicBezTo>
                  <a:cubicBezTo>
                    <a:pt x="8" y="83"/>
                    <a:pt x="8" y="82"/>
                    <a:pt x="8" y="81"/>
                  </a:cubicBezTo>
                  <a:cubicBezTo>
                    <a:pt x="8" y="81"/>
                    <a:pt x="8" y="81"/>
                    <a:pt x="8" y="81"/>
                  </a:cubicBezTo>
                  <a:cubicBezTo>
                    <a:pt x="9" y="80"/>
                    <a:pt x="9" y="79"/>
                    <a:pt x="10" y="78"/>
                  </a:cubicBezTo>
                  <a:cubicBezTo>
                    <a:pt x="10" y="78"/>
                    <a:pt x="10" y="78"/>
                    <a:pt x="10" y="78"/>
                  </a:cubicBezTo>
                  <a:cubicBezTo>
                    <a:pt x="11" y="77"/>
                    <a:pt x="11" y="76"/>
                    <a:pt x="12" y="75"/>
                  </a:cubicBezTo>
                  <a:cubicBezTo>
                    <a:pt x="12" y="75"/>
                    <a:pt x="12" y="75"/>
                    <a:pt x="12" y="75"/>
                  </a:cubicBezTo>
                  <a:cubicBezTo>
                    <a:pt x="13" y="75"/>
                    <a:pt x="14" y="74"/>
                    <a:pt x="15" y="74"/>
                  </a:cubicBezTo>
                  <a:cubicBezTo>
                    <a:pt x="17" y="73"/>
                    <a:pt x="18" y="73"/>
                    <a:pt x="19" y="73"/>
                  </a:cubicBezTo>
                  <a:cubicBezTo>
                    <a:pt x="21" y="73"/>
                    <a:pt x="22" y="73"/>
                    <a:pt x="23" y="74"/>
                  </a:cubicBezTo>
                  <a:cubicBezTo>
                    <a:pt x="24" y="74"/>
                    <a:pt x="25" y="75"/>
                    <a:pt x="26" y="75"/>
                  </a:cubicBezTo>
                  <a:cubicBezTo>
                    <a:pt x="26" y="75"/>
                    <a:pt x="26" y="75"/>
                    <a:pt x="26" y="75"/>
                  </a:cubicBezTo>
                  <a:cubicBezTo>
                    <a:pt x="27" y="76"/>
                    <a:pt x="28" y="77"/>
                    <a:pt x="29" y="78"/>
                  </a:cubicBezTo>
                  <a:cubicBezTo>
                    <a:pt x="29" y="78"/>
                    <a:pt x="29" y="78"/>
                    <a:pt x="29" y="78"/>
                  </a:cubicBezTo>
                  <a:cubicBezTo>
                    <a:pt x="29" y="79"/>
                    <a:pt x="30" y="80"/>
                    <a:pt x="30" y="81"/>
                  </a:cubicBezTo>
                  <a:cubicBezTo>
                    <a:pt x="30" y="81"/>
                    <a:pt x="30" y="81"/>
                    <a:pt x="30" y="81"/>
                  </a:cubicBezTo>
                  <a:cubicBezTo>
                    <a:pt x="31" y="82"/>
                    <a:pt x="31" y="83"/>
                    <a:pt x="31" y="84"/>
                  </a:cubicBezTo>
                  <a:cubicBezTo>
                    <a:pt x="31" y="85"/>
                    <a:pt x="31" y="87"/>
                    <a:pt x="30" y="88"/>
                  </a:cubicBezTo>
                  <a:close/>
                  <a:moveTo>
                    <a:pt x="30" y="88"/>
                  </a:moveTo>
                  <a:cubicBezTo>
                    <a:pt x="30" y="88"/>
                    <a:pt x="30" y="88"/>
                    <a:pt x="30" y="8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6" name="Скругленный прямоугольник 5"/>
          <p:cNvSpPr/>
          <p:nvPr/>
        </p:nvSpPr>
        <p:spPr>
          <a:xfrm>
            <a:off x="201664" y="1767995"/>
            <a:ext cx="715985" cy="3020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9BBB59"/>
                </a:solidFill>
                <a:latin typeface="Arial" panose="020B0604020202020204" pitchFamily="34" charset="0"/>
                <a:cs typeface="Arial" panose="020B0604020202020204" pitchFamily="34" charset="0"/>
              </a:rPr>
              <a:t>2,7%</a:t>
            </a:r>
            <a:endParaRPr lang="ru-RU" sz="1600" b="1" dirty="0">
              <a:solidFill>
                <a:srgbClr val="9BBB59"/>
              </a:solidFill>
              <a:latin typeface="Arial" panose="020B0604020202020204" pitchFamily="34" charset="0"/>
              <a:cs typeface="Arial" panose="020B0604020202020204" pitchFamily="34" charset="0"/>
            </a:endParaRPr>
          </a:p>
        </p:txBody>
      </p:sp>
      <p:sp>
        <p:nvSpPr>
          <p:cNvPr id="37" name="Скругленный прямоугольник 36"/>
          <p:cNvSpPr/>
          <p:nvPr/>
        </p:nvSpPr>
        <p:spPr>
          <a:xfrm>
            <a:off x="3493673" y="1576537"/>
            <a:ext cx="2881222" cy="2306254"/>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ru-RU" sz="1100" dirty="0">
              <a:solidFill>
                <a:schemeClr val="tx1"/>
              </a:solidFill>
              <a:latin typeface="Arial" panose="020B0604020202020204" pitchFamily="34" charset="0"/>
              <a:cs typeface="Arial" panose="020B0604020202020204" pitchFamily="34" charset="0"/>
            </a:endParaRPr>
          </a:p>
        </p:txBody>
      </p:sp>
      <p:sp>
        <p:nvSpPr>
          <p:cNvPr id="38" name="Прямоугольник 37"/>
          <p:cNvSpPr/>
          <p:nvPr/>
        </p:nvSpPr>
        <p:spPr>
          <a:xfrm>
            <a:off x="3493671" y="1550659"/>
            <a:ext cx="2881223" cy="2226250"/>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Базовая % ставка</a:t>
            </a:r>
            <a:endParaRPr lang="ru-RU" sz="1200" b="1" dirty="0" smtClean="0">
              <a:latin typeface="Arial" panose="020B0604020202020204" pitchFamily="34" charset="0"/>
              <a:cs typeface="Arial" panose="020B0604020202020204" pitchFamily="34" charset="0"/>
            </a:endParaRPr>
          </a:p>
          <a:p>
            <a:pPr lvl="0">
              <a:spcAft>
                <a:spcPts val="400"/>
              </a:spcAft>
            </a:pPr>
            <a:r>
              <a:rPr lang="ru-RU" sz="1200" dirty="0" smtClean="0">
                <a:latin typeface="Arial" panose="020B0604020202020204" pitchFamily="34" charset="0"/>
                <a:cs typeface="Arial" panose="020B0604020202020204" pitchFamily="34" charset="0"/>
              </a:rPr>
              <a:t>Надбавка к льготной ставке</a:t>
            </a:r>
            <a:endParaRPr lang="ru-RU" sz="1100" dirty="0" smtClean="0">
              <a:latin typeface="Arial" panose="020B0604020202020204" pitchFamily="34" charset="0"/>
              <a:cs typeface="Arial" panose="020B0604020202020204" pitchFamily="34" charset="0"/>
            </a:endParaRPr>
          </a:p>
          <a:p>
            <a:pPr marL="720000" lvl="0" algn="just"/>
            <a:r>
              <a:rPr lang="ru-RU" sz="1000" dirty="0" smtClean="0">
                <a:latin typeface="Arial" panose="020B0604020202020204" pitchFamily="34" charset="0"/>
                <a:cs typeface="Arial" panose="020B0604020202020204" pitchFamily="34" charset="0"/>
              </a:rPr>
              <a:t>В размере ключевой ставки ЦБ РФ, действующей </a:t>
            </a:r>
            <a:r>
              <a:rPr lang="ru-RU" sz="1000" dirty="0">
                <a:latin typeface="Arial" panose="020B0604020202020204" pitchFamily="34" charset="0"/>
                <a:cs typeface="Arial" panose="020B0604020202020204" pitchFamily="34" charset="0"/>
              </a:rPr>
              <a:t>на дату изменения </a:t>
            </a:r>
            <a:r>
              <a:rPr lang="ru-RU" sz="1000" dirty="0" smtClean="0">
                <a:latin typeface="Arial" panose="020B0604020202020204" pitchFamily="34" charset="0"/>
                <a:cs typeface="Arial" panose="020B0604020202020204" pitchFamily="34" charset="0"/>
              </a:rPr>
              <a:t>% ставки в случае </a:t>
            </a:r>
          </a:p>
          <a:p>
            <a:pPr marL="720000" lvl="0">
              <a:spcAft>
                <a:spcPts val="600"/>
              </a:spcAft>
            </a:pPr>
            <a:r>
              <a:rPr lang="ru-RU" sz="1000" dirty="0" smtClean="0">
                <a:latin typeface="Arial" panose="020B0604020202020204" pitchFamily="34" charset="0"/>
                <a:cs typeface="Arial" panose="020B0604020202020204" pitchFamily="34" charset="0"/>
              </a:rPr>
              <a:t>и на период:</a:t>
            </a:r>
          </a:p>
          <a:p>
            <a:pPr marL="171450" lvl="0" indent="-171450" algn="just">
              <a:buFont typeface="Arial" panose="020B0604020202020204" pitchFamily="34" charset="0"/>
              <a:buChar char="•"/>
            </a:pPr>
            <a:r>
              <a:rPr lang="ru-RU" sz="900" i="1" dirty="0" smtClean="0">
                <a:latin typeface="Arial" panose="020B0604020202020204" pitchFamily="34" charset="0"/>
                <a:cs typeface="Arial" panose="020B0604020202020204" pitchFamily="34" charset="0"/>
              </a:rPr>
              <a:t>отказа </a:t>
            </a:r>
            <a:r>
              <a:rPr lang="ru-RU" sz="900" i="1" dirty="0">
                <a:latin typeface="Arial" panose="020B0604020202020204" pitchFamily="34" charset="0"/>
                <a:cs typeface="Arial" panose="020B0604020202020204" pitchFamily="34" charset="0"/>
              </a:rPr>
              <a:t>Минсельхоза России в предоставлении Банку субсидий, </a:t>
            </a:r>
            <a:r>
              <a:rPr lang="ru-RU" sz="900" i="1" dirty="0" smtClean="0">
                <a:latin typeface="Arial" panose="020B0604020202020204" pitchFamily="34" charset="0"/>
                <a:cs typeface="Arial" panose="020B0604020202020204" pitchFamily="34" charset="0"/>
              </a:rPr>
              <a:t>в связи </a:t>
            </a:r>
            <a:r>
              <a:rPr lang="ru-RU" sz="900" i="1" dirty="0">
                <a:latin typeface="Arial" panose="020B0604020202020204" pitchFamily="34" charset="0"/>
                <a:cs typeface="Arial" panose="020B0604020202020204" pitchFamily="34" charset="0"/>
              </a:rPr>
              <a:t>с недостатком </a:t>
            </a:r>
            <a:r>
              <a:rPr lang="ru-RU" sz="900" i="1" dirty="0" smtClean="0">
                <a:latin typeface="Arial" panose="020B0604020202020204" pitchFamily="34" charset="0"/>
                <a:cs typeface="Arial" panose="020B0604020202020204" pitchFamily="34" charset="0"/>
              </a:rPr>
              <a:t>в соответствии </a:t>
            </a:r>
            <a:r>
              <a:rPr lang="ru-RU" sz="900" i="1" dirty="0">
                <a:latin typeface="Arial" panose="020B0604020202020204" pitchFamily="34" charset="0"/>
                <a:cs typeface="Arial" panose="020B0604020202020204" pitchFamily="34" charset="0"/>
              </a:rPr>
              <a:t>с кредитным договором </a:t>
            </a:r>
            <a:r>
              <a:rPr lang="ru-RU" sz="900" i="1" dirty="0" smtClean="0">
                <a:latin typeface="Arial" panose="020B0604020202020204" pitchFamily="34" charset="0"/>
                <a:cs typeface="Arial" panose="020B0604020202020204" pitchFamily="34" charset="0"/>
              </a:rPr>
              <a:t>бюджетных </a:t>
            </a:r>
            <a:r>
              <a:rPr lang="ru-RU" sz="900" i="1" dirty="0">
                <a:latin typeface="Arial" panose="020B0604020202020204" pitchFamily="34" charset="0"/>
                <a:cs typeface="Arial" panose="020B0604020202020204" pitchFamily="34" charset="0"/>
              </a:rPr>
              <a:t>ассигнований и лимитов бюджетных обязательств, доведенных до Минсельхоза России </a:t>
            </a:r>
            <a:r>
              <a:rPr lang="ru-RU" sz="900" i="1" dirty="0" smtClean="0">
                <a:latin typeface="Arial" panose="020B0604020202020204" pitchFamily="34" charset="0"/>
                <a:cs typeface="Arial" panose="020B0604020202020204" pitchFamily="34" charset="0"/>
              </a:rPr>
              <a:t>в </a:t>
            </a:r>
            <a:r>
              <a:rPr lang="ru-RU" sz="900" i="1" dirty="0">
                <a:latin typeface="Arial" panose="020B0604020202020204" pitchFamily="34" charset="0"/>
                <a:cs typeface="Arial" panose="020B0604020202020204" pitchFamily="34" charset="0"/>
              </a:rPr>
              <a:t>рамках </a:t>
            </a:r>
            <a:r>
              <a:rPr lang="ru-RU" sz="900" i="1" dirty="0" smtClean="0">
                <a:latin typeface="Arial" panose="020B0604020202020204" pitchFamily="34" charset="0"/>
                <a:cs typeface="Arial" panose="020B0604020202020204" pitchFamily="34" charset="0"/>
              </a:rPr>
              <a:t>Правил субсидирования</a:t>
            </a:r>
            <a:endParaRPr lang="ru-RU" sz="900" i="1" dirty="0">
              <a:latin typeface="Arial" panose="020B0604020202020204" pitchFamily="34" charset="0"/>
              <a:cs typeface="Arial" panose="020B0604020202020204" pitchFamily="34" charset="0"/>
            </a:endParaRPr>
          </a:p>
        </p:txBody>
      </p:sp>
      <p:sp>
        <p:nvSpPr>
          <p:cNvPr id="40" name="Freeform 41"/>
          <p:cNvSpPr>
            <a:spLocks noChangeArrowheads="1"/>
          </p:cNvSpPr>
          <p:nvPr/>
        </p:nvSpPr>
        <p:spPr bwMode="auto">
          <a:xfrm>
            <a:off x="3648157" y="2069227"/>
            <a:ext cx="544273" cy="500789"/>
          </a:xfrm>
          <a:custGeom>
            <a:avLst/>
            <a:gdLst>
              <a:gd name="T0" fmla="*/ 427 w 619"/>
              <a:gd name="T1" fmla="*/ 294 h 619"/>
              <a:gd name="T2" fmla="*/ 427 w 619"/>
              <a:gd name="T3" fmla="*/ 294 h 619"/>
              <a:gd name="T4" fmla="*/ 324 w 619"/>
              <a:gd name="T5" fmla="*/ 294 h 619"/>
              <a:gd name="T6" fmla="*/ 324 w 619"/>
              <a:gd name="T7" fmla="*/ 191 h 619"/>
              <a:gd name="T8" fmla="*/ 309 w 619"/>
              <a:gd name="T9" fmla="*/ 177 h 619"/>
              <a:gd name="T10" fmla="*/ 294 w 619"/>
              <a:gd name="T11" fmla="*/ 191 h 619"/>
              <a:gd name="T12" fmla="*/ 294 w 619"/>
              <a:gd name="T13" fmla="*/ 294 h 619"/>
              <a:gd name="T14" fmla="*/ 191 w 619"/>
              <a:gd name="T15" fmla="*/ 294 h 619"/>
              <a:gd name="T16" fmla="*/ 177 w 619"/>
              <a:gd name="T17" fmla="*/ 309 h 619"/>
              <a:gd name="T18" fmla="*/ 191 w 619"/>
              <a:gd name="T19" fmla="*/ 324 h 619"/>
              <a:gd name="T20" fmla="*/ 294 w 619"/>
              <a:gd name="T21" fmla="*/ 324 h 619"/>
              <a:gd name="T22" fmla="*/ 294 w 619"/>
              <a:gd name="T23" fmla="*/ 427 h 619"/>
              <a:gd name="T24" fmla="*/ 309 w 619"/>
              <a:gd name="T25" fmla="*/ 441 h 619"/>
              <a:gd name="T26" fmla="*/ 324 w 619"/>
              <a:gd name="T27" fmla="*/ 427 h 619"/>
              <a:gd name="T28" fmla="*/ 324 w 619"/>
              <a:gd name="T29" fmla="*/ 324 h 619"/>
              <a:gd name="T30" fmla="*/ 427 w 619"/>
              <a:gd name="T31" fmla="*/ 324 h 619"/>
              <a:gd name="T32" fmla="*/ 441 w 619"/>
              <a:gd name="T33" fmla="*/ 309 h 619"/>
              <a:gd name="T34" fmla="*/ 427 w 619"/>
              <a:gd name="T35" fmla="*/ 294 h 619"/>
              <a:gd name="T36" fmla="*/ 544 w 619"/>
              <a:gd name="T37" fmla="*/ 0 h 619"/>
              <a:gd name="T38" fmla="*/ 544 w 619"/>
              <a:gd name="T39" fmla="*/ 0 h 619"/>
              <a:gd name="T40" fmla="*/ 73 w 619"/>
              <a:gd name="T41" fmla="*/ 0 h 619"/>
              <a:gd name="T42" fmla="*/ 0 w 619"/>
              <a:gd name="T43" fmla="*/ 74 h 619"/>
              <a:gd name="T44" fmla="*/ 0 w 619"/>
              <a:gd name="T45" fmla="*/ 545 h 619"/>
              <a:gd name="T46" fmla="*/ 73 w 619"/>
              <a:gd name="T47" fmla="*/ 618 h 619"/>
              <a:gd name="T48" fmla="*/ 544 w 619"/>
              <a:gd name="T49" fmla="*/ 618 h 619"/>
              <a:gd name="T50" fmla="*/ 618 w 619"/>
              <a:gd name="T51" fmla="*/ 545 h 619"/>
              <a:gd name="T52" fmla="*/ 618 w 619"/>
              <a:gd name="T53" fmla="*/ 74 h 619"/>
              <a:gd name="T54" fmla="*/ 544 w 619"/>
              <a:gd name="T55" fmla="*/ 0 h 619"/>
              <a:gd name="T56" fmla="*/ 589 w 619"/>
              <a:gd name="T57" fmla="*/ 545 h 619"/>
              <a:gd name="T58" fmla="*/ 589 w 619"/>
              <a:gd name="T59" fmla="*/ 545 h 619"/>
              <a:gd name="T60" fmla="*/ 544 w 619"/>
              <a:gd name="T61" fmla="*/ 589 h 619"/>
              <a:gd name="T62" fmla="*/ 73 w 619"/>
              <a:gd name="T63" fmla="*/ 589 h 619"/>
              <a:gd name="T64" fmla="*/ 29 w 619"/>
              <a:gd name="T65" fmla="*/ 545 h 619"/>
              <a:gd name="T66" fmla="*/ 29 w 619"/>
              <a:gd name="T67" fmla="*/ 74 h 619"/>
              <a:gd name="T68" fmla="*/ 73 w 619"/>
              <a:gd name="T69" fmla="*/ 29 h 619"/>
              <a:gd name="T70" fmla="*/ 544 w 619"/>
              <a:gd name="T71" fmla="*/ 29 h 619"/>
              <a:gd name="T72" fmla="*/ 589 w 619"/>
              <a:gd name="T73" fmla="*/ 74 h 619"/>
              <a:gd name="T74" fmla="*/ 589 w 619"/>
              <a:gd name="T75"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9" h="619">
                <a:moveTo>
                  <a:pt x="427" y="294"/>
                </a:moveTo>
                <a:lnTo>
                  <a:pt x="427" y="294"/>
                </a:lnTo>
                <a:cubicBezTo>
                  <a:pt x="324" y="294"/>
                  <a:pt x="324" y="294"/>
                  <a:pt x="324" y="294"/>
                </a:cubicBezTo>
                <a:cubicBezTo>
                  <a:pt x="324" y="191"/>
                  <a:pt x="324" y="191"/>
                  <a:pt x="324" y="191"/>
                </a:cubicBezTo>
                <a:cubicBezTo>
                  <a:pt x="324" y="177"/>
                  <a:pt x="324" y="177"/>
                  <a:pt x="309" y="177"/>
                </a:cubicBezTo>
                <a:cubicBezTo>
                  <a:pt x="294" y="177"/>
                  <a:pt x="294" y="177"/>
                  <a:pt x="294" y="191"/>
                </a:cubicBezTo>
                <a:cubicBezTo>
                  <a:pt x="294" y="294"/>
                  <a:pt x="294" y="294"/>
                  <a:pt x="294" y="294"/>
                </a:cubicBezTo>
                <a:cubicBezTo>
                  <a:pt x="191" y="294"/>
                  <a:pt x="191" y="294"/>
                  <a:pt x="191" y="294"/>
                </a:cubicBezTo>
                <a:cubicBezTo>
                  <a:pt x="177" y="294"/>
                  <a:pt x="177" y="294"/>
                  <a:pt x="177" y="309"/>
                </a:cubicBezTo>
                <a:cubicBezTo>
                  <a:pt x="177" y="324"/>
                  <a:pt x="177" y="324"/>
                  <a:pt x="191" y="324"/>
                </a:cubicBezTo>
                <a:cubicBezTo>
                  <a:pt x="294" y="324"/>
                  <a:pt x="294" y="324"/>
                  <a:pt x="294" y="324"/>
                </a:cubicBezTo>
                <a:cubicBezTo>
                  <a:pt x="294" y="427"/>
                  <a:pt x="294" y="427"/>
                  <a:pt x="294" y="427"/>
                </a:cubicBezTo>
                <a:cubicBezTo>
                  <a:pt x="294" y="441"/>
                  <a:pt x="294" y="441"/>
                  <a:pt x="309" y="441"/>
                </a:cubicBezTo>
                <a:cubicBezTo>
                  <a:pt x="324" y="441"/>
                  <a:pt x="324" y="441"/>
                  <a:pt x="324" y="427"/>
                </a:cubicBezTo>
                <a:cubicBezTo>
                  <a:pt x="324" y="324"/>
                  <a:pt x="324" y="324"/>
                  <a:pt x="324" y="324"/>
                </a:cubicBezTo>
                <a:cubicBezTo>
                  <a:pt x="427" y="324"/>
                  <a:pt x="427" y="324"/>
                  <a:pt x="427" y="324"/>
                </a:cubicBezTo>
                <a:cubicBezTo>
                  <a:pt x="441" y="324"/>
                  <a:pt x="441" y="324"/>
                  <a:pt x="441" y="309"/>
                </a:cubicBezTo>
                <a:cubicBezTo>
                  <a:pt x="441" y="294"/>
                  <a:pt x="441" y="294"/>
                  <a:pt x="427" y="294"/>
                </a:cubicBezTo>
                <a:close/>
                <a:moveTo>
                  <a:pt x="544" y="0"/>
                </a:moveTo>
                <a:lnTo>
                  <a:pt x="544" y="0"/>
                </a:lnTo>
                <a:cubicBezTo>
                  <a:pt x="73" y="0"/>
                  <a:pt x="73" y="0"/>
                  <a:pt x="73" y="0"/>
                </a:cubicBezTo>
                <a:cubicBezTo>
                  <a:pt x="29" y="0"/>
                  <a:pt x="0" y="29"/>
                  <a:pt x="0" y="74"/>
                </a:cubicBezTo>
                <a:cubicBezTo>
                  <a:pt x="0" y="545"/>
                  <a:pt x="0" y="545"/>
                  <a:pt x="0" y="545"/>
                </a:cubicBezTo>
                <a:cubicBezTo>
                  <a:pt x="0" y="589"/>
                  <a:pt x="29" y="618"/>
                  <a:pt x="73" y="618"/>
                </a:cubicBezTo>
                <a:cubicBezTo>
                  <a:pt x="544" y="618"/>
                  <a:pt x="544" y="618"/>
                  <a:pt x="544" y="618"/>
                </a:cubicBezTo>
                <a:cubicBezTo>
                  <a:pt x="589" y="618"/>
                  <a:pt x="618" y="589"/>
                  <a:pt x="618" y="545"/>
                </a:cubicBezTo>
                <a:cubicBezTo>
                  <a:pt x="618" y="74"/>
                  <a:pt x="618" y="74"/>
                  <a:pt x="618" y="74"/>
                </a:cubicBezTo>
                <a:cubicBezTo>
                  <a:pt x="618" y="29"/>
                  <a:pt x="589" y="0"/>
                  <a:pt x="544" y="0"/>
                </a:cubicBezTo>
                <a:close/>
                <a:moveTo>
                  <a:pt x="589" y="545"/>
                </a:moveTo>
                <a:lnTo>
                  <a:pt x="589" y="545"/>
                </a:lnTo>
                <a:cubicBezTo>
                  <a:pt x="589" y="559"/>
                  <a:pt x="559" y="589"/>
                  <a:pt x="544"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4" y="29"/>
                  <a:pt x="544" y="29"/>
                  <a:pt x="544" y="29"/>
                </a:cubicBezTo>
                <a:cubicBezTo>
                  <a:pt x="559" y="29"/>
                  <a:pt x="589" y="59"/>
                  <a:pt x="589" y="74"/>
                </a:cubicBezTo>
                <a:lnTo>
                  <a:pt x="589" y="545"/>
                </a:lnTo>
                <a:close/>
              </a:path>
            </a:pathLst>
          </a:custGeom>
          <a:solidFill>
            <a:srgbClr val="9BBB59"/>
          </a:solidFill>
          <a:ln>
            <a:noFill/>
          </a:ln>
          <a:effectLst/>
          <a:extLst/>
        </p:spPr>
        <p:txBody>
          <a:bodyPr wrap="none" anchor="ctr"/>
          <a:lstStyle/>
          <a:p>
            <a:pPr eaLnBrk="1" fontAlgn="auto" hangingPunct="1">
              <a:spcBef>
                <a:spcPts val="0"/>
              </a:spcBef>
              <a:spcAft>
                <a:spcPts val="0"/>
              </a:spcAft>
              <a:defRPr/>
            </a:pPr>
            <a:endParaRPr lang="en-US">
              <a:latin typeface="+mn-lt"/>
              <a:ea typeface="+mn-ea"/>
            </a:endParaRPr>
          </a:p>
        </p:txBody>
      </p:sp>
      <p:sp>
        <p:nvSpPr>
          <p:cNvPr id="45" name="Прямоугольник 44"/>
          <p:cNvSpPr/>
          <p:nvPr/>
        </p:nvSpPr>
        <p:spPr>
          <a:xfrm>
            <a:off x="6478438" y="1599390"/>
            <a:ext cx="2600881" cy="1974900"/>
          </a:xfrm>
          <a:prstGeom prst="rect">
            <a:avLst/>
          </a:prstGeom>
        </p:spPr>
        <p:txBody>
          <a:bodyPr wrap="square">
            <a:spAutoFit/>
          </a:bodyPr>
          <a:lstStyle/>
          <a:p>
            <a:pPr lvl="0">
              <a:spcAft>
                <a:spcPts val="400"/>
              </a:spcAft>
            </a:pPr>
            <a:r>
              <a:rPr lang="ru-RU" sz="1200" b="1" dirty="0" smtClean="0">
                <a:latin typeface="Arial" panose="020B0604020202020204" pitchFamily="34" charset="0"/>
                <a:cs typeface="Arial" panose="020B0604020202020204" pitchFamily="34" charset="0"/>
              </a:rPr>
              <a:t>        Стандартная % ставка</a:t>
            </a:r>
            <a:endParaRPr lang="ru-RU" sz="1100" dirty="0" smtClean="0">
              <a:latin typeface="Arial" panose="020B0604020202020204" pitchFamily="34" charset="0"/>
              <a:cs typeface="Arial" panose="020B0604020202020204" pitchFamily="34" charset="0"/>
            </a:endParaRPr>
          </a:p>
          <a:p>
            <a:pPr marL="895350" lvl="0" algn="just"/>
            <a:r>
              <a:rPr lang="ru-RU" sz="1000" dirty="0" smtClean="0">
                <a:latin typeface="Arial" panose="020B0604020202020204" pitchFamily="34" charset="0"/>
                <a:cs typeface="Arial" panose="020B0604020202020204" pitchFamily="34" charset="0"/>
              </a:rPr>
              <a:t>в </a:t>
            </a:r>
            <a:r>
              <a:rPr lang="ru-RU" sz="1000" dirty="0">
                <a:latin typeface="Arial" panose="020B0604020202020204" pitchFamily="34" charset="0"/>
                <a:cs typeface="Arial" panose="020B0604020202020204" pitchFamily="34" charset="0"/>
              </a:rPr>
              <a:t>случае </a:t>
            </a:r>
            <a:r>
              <a:rPr lang="ru-RU" sz="1000" dirty="0" smtClean="0">
                <a:latin typeface="Arial" panose="020B0604020202020204" pitchFamily="34" charset="0"/>
                <a:cs typeface="Arial" panose="020B0604020202020204" pitchFamily="34" charset="0"/>
              </a:rPr>
              <a:t>нарушения условий кредитного</a:t>
            </a:r>
          </a:p>
          <a:p>
            <a:pPr lvl="0" algn="just"/>
            <a:r>
              <a:rPr lang="ru-RU" sz="1000" dirty="0" smtClean="0">
                <a:latin typeface="Arial" panose="020B0604020202020204" pitchFamily="34" charset="0"/>
                <a:cs typeface="Arial" panose="020B0604020202020204" pitchFamily="34" charset="0"/>
              </a:rPr>
              <a:t>договора, в части целевого использования кредита</a:t>
            </a:r>
            <a:r>
              <a:rPr lang="ru-RU" sz="1000" dirty="0">
                <a:latin typeface="Arial" panose="020B0604020202020204" pitchFamily="34" charset="0"/>
                <a:cs typeface="Arial" panose="020B0604020202020204" pitchFamily="34" charset="0"/>
              </a:rPr>
              <a:t>, а также </a:t>
            </a:r>
            <a:r>
              <a:rPr lang="ru-RU" sz="1000" dirty="0" smtClean="0">
                <a:latin typeface="Arial" panose="020B0604020202020204" pitchFamily="34" charset="0"/>
                <a:cs typeface="Arial" panose="020B0604020202020204" pitchFamily="34" charset="0"/>
              </a:rPr>
              <a:t>возврата </a:t>
            </a:r>
            <a:r>
              <a:rPr lang="ru-RU" sz="1000" dirty="0">
                <a:latin typeface="Arial" panose="020B0604020202020204" pitchFamily="34" charset="0"/>
                <a:cs typeface="Arial" panose="020B0604020202020204" pitchFamily="34" charset="0"/>
              </a:rPr>
              <a:t>кредита и </a:t>
            </a:r>
            <a:r>
              <a:rPr lang="ru-RU" sz="1000" dirty="0" smtClean="0">
                <a:latin typeface="Arial" panose="020B0604020202020204" pitchFamily="34" charset="0"/>
                <a:cs typeface="Arial" panose="020B0604020202020204" pitchFamily="34" charset="0"/>
              </a:rPr>
              <a:t>уплаты </a:t>
            </a:r>
            <a:r>
              <a:rPr lang="ru-RU" sz="1000" dirty="0">
                <a:latin typeface="Arial" panose="020B0604020202020204" pitchFamily="34" charset="0"/>
                <a:cs typeface="Arial" panose="020B0604020202020204" pitchFamily="34" charset="0"/>
              </a:rPr>
              <a:t>процентов в соответствии с Правилами </a:t>
            </a:r>
            <a:r>
              <a:rPr lang="ru-RU" sz="1000" dirty="0" smtClean="0">
                <a:latin typeface="Arial" panose="020B0604020202020204" pitchFamily="34" charset="0"/>
                <a:cs typeface="Arial" panose="020B0604020202020204" pitchFamily="34" charset="0"/>
              </a:rPr>
              <a:t>субсидирования*</a:t>
            </a:r>
          </a:p>
          <a:p>
            <a:pPr lvl="0" algn="just"/>
            <a:endParaRPr lang="ru-RU" sz="1000" dirty="0" smtClean="0">
              <a:latin typeface="Arial" panose="020B0604020202020204" pitchFamily="34" charset="0"/>
              <a:cs typeface="Arial" panose="020B0604020202020204" pitchFamily="34" charset="0"/>
            </a:endParaRPr>
          </a:p>
          <a:p>
            <a:pPr lvl="0" algn="just"/>
            <a:r>
              <a:rPr lang="ru-RU" sz="900" i="1" dirty="0" smtClean="0">
                <a:latin typeface="Arial" panose="020B0604020202020204" pitchFamily="34" charset="0"/>
                <a:cs typeface="Arial" panose="020B0604020202020204" pitchFamily="34" charset="0"/>
              </a:rPr>
              <a:t>Расчет % ставки осуществляется в соответствии со стандартным подходом с учетом составляющих РСК</a:t>
            </a:r>
          </a:p>
        </p:txBody>
      </p:sp>
      <p:sp>
        <p:nvSpPr>
          <p:cNvPr id="22" name="Скругленный прямоугольник 21"/>
          <p:cNvSpPr/>
          <p:nvPr/>
        </p:nvSpPr>
        <p:spPr>
          <a:xfrm>
            <a:off x="201664" y="2016556"/>
            <a:ext cx="715985" cy="3020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9BBB59"/>
                </a:solidFill>
                <a:latin typeface="Arial" panose="020B0604020202020204" pitchFamily="34" charset="0"/>
                <a:cs typeface="Arial" panose="020B0604020202020204" pitchFamily="34" charset="0"/>
              </a:rPr>
              <a:t>3%</a:t>
            </a:r>
            <a:endParaRPr lang="ru-RU" sz="1600" b="1" dirty="0">
              <a:solidFill>
                <a:srgbClr val="9BBB59"/>
              </a:solidFill>
              <a:latin typeface="Arial" panose="020B0604020202020204" pitchFamily="34" charset="0"/>
              <a:cs typeface="Arial" panose="020B0604020202020204" pitchFamily="34" charset="0"/>
            </a:endParaRPr>
          </a:p>
        </p:txBody>
      </p:sp>
      <p:sp>
        <p:nvSpPr>
          <p:cNvPr id="23" name="Скругленный прямоугольник 22"/>
          <p:cNvSpPr/>
          <p:nvPr/>
        </p:nvSpPr>
        <p:spPr>
          <a:xfrm>
            <a:off x="6478439" y="1818236"/>
            <a:ext cx="941536" cy="3966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9BBB59"/>
                </a:solidFill>
                <a:latin typeface="Arial" panose="020B0604020202020204" pitchFamily="34" charset="0"/>
                <a:cs typeface="Arial" panose="020B0604020202020204" pitchFamily="34" charset="0"/>
              </a:rPr>
              <a:t>11,50%</a:t>
            </a:r>
            <a:endParaRPr lang="ru-RU" sz="1600" b="1" dirty="0">
              <a:solidFill>
                <a:srgbClr val="9BBB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0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 y="516342"/>
            <a:ext cx="6007559"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РФ на строительство (приобретение) жилого помещения на сельских </a:t>
            </a:r>
            <a:r>
              <a:rPr lang="ru-RU" sz="1200" dirty="0" smtClean="0">
                <a:latin typeface="Arial" panose="020B0604020202020204" pitchFamily="34" charset="0"/>
                <a:cs typeface="Arial" panose="020B0604020202020204" pitchFamily="34" charset="0"/>
              </a:rPr>
              <a:t>территориях</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ru-RU" sz="1200" i="1" dirty="0" smtClean="0">
                <a:latin typeface="Arial" panose="020B0604020202020204" pitchFamily="34" charset="0"/>
                <a:cs typeface="Arial" panose="020B0604020202020204" pitchFamily="34" charset="0"/>
              </a:rPr>
              <a:t>Требования к подрядным организациям (1/2)</a:t>
            </a:r>
            <a:endParaRPr lang="ru-RU" sz="1200" b="1" i="1" dirty="0">
              <a:solidFill>
                <a:schemeClr val="tx1"/>
              </a:solidFill>
              <a:latin typeface="Arial" panose="020B0604020202020204" pitchFamily="34" charset="0"/>
              <a:cs typeface="Arial" panose="020B0604020202020204" pitchFamily="34" charset="0"/>
            </a:endParaRPr>
          </a:p>
        </p:txBody>
      </p:sp>
      <p:sp>
        <p:nvSpPr>
          <p:cNvPr id="50" name="TextBox 49"/>
          <p:cNvSpPr txBox="1"/>
          <p:nvPr/>
        </p:nvSpPr>
        <p:spPr>
          <a:xfrm>
            <a:off x="129698" y="1245253"/>
            <a:ext cx="8938102" cy="307777"/>
          </a:xfrm>
          <a:prstGeom prst="rect">
            <a:avLst/>
          </a:pr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solidFill>
              <a:srgbClr val="9BBB5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a:defRPr b="0" u="sng">
                <a:ln w="0"/>
                <a:solidFill>
                  <a:schemeClr val="tx2">
                    <a:lumMod val="50000"/>
                  </a:schemeClr>
                </a:solidFill>
                <a:effectLst>
                  <a:outerShdw blurRad="38100" dist="19050" dir="2700000" algn="tl" rotWithShape="0">
                    <a:schemeClr val="dk1">
                      <a:alpha val="40000"/>
                    </a:schemeClr>
                  </a:outerShdw>
                </a:effectLst>
              </a:defRPr>
            </a:lvl1pPr>
          </a:lstStyle>
          <a:p>
            <a:pPr algn="ctr"/>
            <a:r>
              <a:rPr lang="ru-RU" sz="1400" b="1" u="none" dirty="0">
                <a:solidFill>
                  <a:schemeClr val="bg1"/>
                </a:solidFill>
                <a:effectLst/>
                <a:latin typeface="Arial" panose="020B0604020202020204" pitchFamily="34" charset="0"/>
                <a:cs typeface="Arial" panose="020B0604020202020204" pitchFamily="34" charset="0"/>
              </a:rPr>
              <a:t> Требования к подрядным организациям:</a:t>
            </a:r>
          </a:p>
        </p:txBody>
      </p:sp>
      <p:sp>
        <p:nvSpPr>
          <p:cNvPr id="159" name="Скругленный прямоугольник 158"/>
          <p:cNvSpPr/>
          <p:nvPr/>
        </p:nvSpPr>
        <p:spPr>
          <a:xfrm>
            <a:off x="205897" y="1677255"/>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160" name="Прямоугольник 159"/>
          <p:cNvSpPr/>
          <p:nvPr/>
        </p:nvSpPr>
        <p:spPr>
          <a:xfrm>
            <a:off x="205897" y="1823257"/>
            <a:ext cx="8861077" cy="261610"/>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опыт строительства индивидуальных жилых домов не менее 2-х лет</a:t>
            </a:r>
          </a:p>
        </p:txBody>
      </p:sp>
      <p:grpSp>
        <p:nvGrpSpPr>
          <p:cNvPr id="161" name="Group 55"/>
          <p:cNvGrpSpPr/>
          <p:nvPr/>
        </p:nvGrpSpPr>
        <p:grpSpPr>
          <a:xfrm>
            <a:off x="391138" y="1749752"/>
            <a:ext cx="322967" cy="414672"/>
            <a:chOff x="998489" y="2241774"/>
            <a:chExt cx="256404" cy="239742"/>
          </a:xfrm>
          <a:solidFill>
            <a:srgbClr val="9BBB59"/>
          </a:solidFill>
        </p:grpSpPr>
        <p:sp>
          <p:nvSpPr>
            <p:cNvPr id="162"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1" name="Скругленный прямоугольник 170"/>
          <p:cNvSpPr/>
          <p:nvPr/>
        </p:nvSpPr>
        <p:spPr>
          <a:xfrm>
            <a:off x="194305" y="2363055"/>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172" name="Прямоугольник 171"/>
          <p:cNvSpPr/>
          <p:nvPr/>
        </p:nvSpPr>
        <p:spPr>
          <a:xfrm>
            <a:off x="194305" y="2509057"/>
            <a:ext cx="8861077" cy="261610"/>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основные средства не менее 10% от суммы активов (валюты баланса) за последние 2 года</a:t>
            </a:r>
          </a:p>
        </p:txBody>
      </p:sp>
      <p:grpSp>
        <p:nvGrpSpPr>
          <p:cNvPr id="173" name="Group 55"/>
          <p:cNvGrpSpPr/>
          <p:nvPr/>
        </p:nvGrpSpPr>
        <p:grpSpPr>
          <a:xfrm>
            <a:off x="379546" y="2435552"/>
            <a:ext cx="322967" cy="414672"/>
            <a:chOff x="998489" y="2241774"/>
            <a:chExt cx="256404" cy="239742"/>
          </a:xfrm>
          <a:solidFill>
            <a:srgbClr val="9BBB59"/>
          </a:solidFill>
        </p:grpSpPr>
        <p:sp>
          <p:nvSpPr>
            <p:cNvPr id="17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3" name="Скругленный прямоугольник 182"/>
          <p:cNvSpPr/>
          <p:nvPr/>
        </p:nvSpPr>
        <p:spPr>
          <a:xfrm>
            <a:off x="194304" y="3077430"/>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184" name="Прямоугольник 183"/>
          <p:cNvSpPr/>
          <p:nvPr/>
        </p:nvSpPr>
        <p:spPr>
          <a:xfrm>
            <a:off x="194304" y="3223432"/>
            <a:ext cx="8861077" cy="261610"/>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выручка составляет не менее 3 млн. рублей за последний завершенный финансовый год</a:t>
            </a:r>
          </a:p>
        </p:txBody>
      </p:sp>
      <p:grpSp>
        <p:nvGrpSpPr>
          <p:cNvPr id="185" name="Group 55"/>
          <p:cNvGrpSpPr/>
          <p:nvPr/>
        </p:nvGrpSpPr>
        <p:grpSpPr>
          <a:xfrm>
            <a:off x="379545" y="3149927"/>
            <a:ext cx="322967" cy="414672"/>
            <a:chOff x="998489" y="2241774"/>
            <a:chExt cx="256404" cy="239742"/>
          </a:xfrm>
          <a:solidFill>
            <a:srgbClr val="9BBB59"/>
          </a:solidFill>
        </p:grpSpPr>
        <p:sp>
          <p:nvSpPr>
            <p:cNvPr id="186"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5" name="Скругленный прямоугольник 194"/>
          <p:cNvSpPr/>
          <p:nvPr/>
        </p:nvSpPr>
        <p:spPr>
          <a:xfrm>
            <a:off x="206723" y="3801330"/>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196" name="Прямоугольник 195"/>
          <p:cNvSpPr/>
          <p:nvPr/>
        </p:nvSpPr>
        <p:spPr>
          <a:xfrm>
            <a:off x="206723" y="3871132"/>
            <a:ext cx="8651527" cy="430887"/>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отсутствие подтвержденной информации о том, что на имущество организации наложен арест и имеются ограничения на совершение сделок либо приостановления операций</a:t>
            </a:r>
          </a:p>
        </p:txBody>
      </p:sp>
      <p:grpSp>
        <p:nvGrpSpPr>
          <p:cNvPr id="197" name="Group 55"/>
          <p:cNvGrpSpPr/>
          <p:nvPr/>
        </p:nvGrpSpPr>
        <p:grpSpPr>
          <a:xfrm>
            <a:off x="391964" y="3873827"/>
            <a:ext cx="322967" cy="414672"/>
            <a:chOff x="998489" y="2241774"/>
            <a:chExt cx="256404" cy="239742"/>
          </a:xfrm>
          <a:solidFill>
            <a:srgbClr val="9BBB59"/>
          </a:solidFill>
        </p:grpSpPr>
        <p:sp>
          <p:nvSpPr>
            <p:cNvPr id="198"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7" name="Скругленный прямоугольник 206"/>
          <p:cNvSpPr/>
          <p:nvPr/>
        </p:nvSpPr>
        <p:spPr>
          <a:xfrm>
            <a:off x="206723" y="4544280"/>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208" name="Прямоугольник 207"/>
          <p:cNvSpPr/>
          <p:nvPr/>
        </p:nvSpPr>
        <p:spPr>
          <a:xfrm>
            <a:off x="206722" y="4536814"/>
            <a:ext cx="8651528" cy="600164"/>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отсутствие объема исковых требований, предъявленных к подрядной организации любыми лицами, превышающих </a:t>
            </a:r>
            <a:r>
              <a:rPr lang="ru-RU" sz="1100" dirty="0" smtClean="0">
                <a:latin typeface="Arial" panose="020B0604020202020204" pitchFamily="34" charset="0"/>
                <a:cs typeface="Arial" panose="020B0604020202020204" pitchFamily="34" charset="0"/>
              </a:rPr>
              <a:t> 10</a:t>
            </a:r>
            <a:r>
              <a:rPr lang="ru-RU" sz="1100" dirty="0">
                <a:latin typeface="Arial" panose="020B0604020202020204" pitchFamily="34" charset="0"/>
                <a:cs typeface="Arial" panose="020B0604020202020204" pitchFamily="34" charset="0"/>
              </a:rPr>
              <a:t>% чистых активов подрядной организации (для индивидуального предпринимателя отсутствие исковых требований)</a:t>
            </a:r>
          </a:p>
        </p:txBody>
      </p:sp>
      <p:grpSp>
        <p:nvGrpSpPr>
          <p:cNvPr id="209" name="Group 55"/>
          <p:cNvGrpSpPr/>
          <p:nvPr/>
        </p:nvGrpSpPr>
        <p:grpSpPr>
          <a:xfrm>
            <a:off x="391964" y="4616777"/>
            <a:ext cx="322967" cy="414672"/>
            <a:chOff x="998489" y="2241774"/>
            <a:chExt cx="256404" cy="239742"/>
          </a:xfrm>
          <a:solidFill>
            <a:srgbClr val="9BBB59"/>
          </a:solidFill>
        </p:grpSpPr>
        <p:sp>
          <p:nvSpPr>
            <p:cNvPr id="210"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2"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9" name="Скругленный прямоугольник 218"/>
          <p:cNvSpPr/>
          <p:nvPr/>
        </p:nvSpPr>
        <p:spPr>
          <a:xfrm>
            <a:off x="220399" y="5268180"/>
            <a:ext cx="8808887" cy="553614"/>
          </a:xfrm>
          <a:prstGeom prst="roundRect">
            <a:avLst>
              <a:gd name="adj" fmla="val 19701"/>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ru-RU" sz="1100" dirty="0"/>
          </a:p>
        </p:txBody>
      </p:sp>
      <p:sp>
        <p:nvSpPr>
          <p:cNvPr id="220" name="Прямоугольник 219"/>
          <p:cNvSpPr/>
          <p:nvPr/>
        </p:nvSpPr>
        <p:spPr>
          <a:xfrm>
            <a:off x="220399" y="5328457"/>
            <a:ext cx="8637851" cy="430887"/>
          </a:xfrm>
          <a:prstGeom prst="rect">
            <a:avLst/>
          </a:prstGeom>
        </p:spPr>
        <p:txBody>
          <a:bodyPr wrap="square">
            <a:spAutoFit/>
          </a:bodyPr>
          <a:lstStyle/>
          <a:p>
            <a:pPr marL="895350" lvl="0" indent="-266700" algn="just">
              <a:spcBef>
                <a:spcPts val="200"/>
              </a:spcBef>
              <a:buFont typeface="Wingdings" panose="05000000000000000000" pitchFamily="2" charset="2"/>
              <a:buChar char="Ø"/>
              <a:tabLst>
                <a:tab pos="542925" algn="l"/>
              </a:tabLst>
            </a:pPr>
            <a:r>
              <a:rPr lang="ru-RU" sz="1100" dirty="0">
                <a:latin typeface="Arial" panose="020B0604020202020204" pitchFamily="34" charset="0"/>
                <a:cs typeface="Arial" panose="020B0604020202020204" pitchFamily="34" charset="0"/>
              </a:rPr>
              <a:t>по бухгалтерской (финансовой) отчетности чистые активы являются положительными и равны или превышают уставный капитал на последнюю отчетную дату для подрядной организации</a:t>
            </a:r>
          </a:p>
        </p:txBody>
      </p:sp>
      <p:grpSp>
        <p:nvGrpSpPr>
          <p:cNvPr id="221" name="Group 55"/>
          <p:cNvGrpSpPr/>
          <p:nvPr/>
        </p:nvGrpSpPr>
        <p:grpSpPr>
          <a:xfrm>
            <a:off x="405640" y="5340677"/>
            <a:ext cx="322967" cy="414672"/>
            <a:chOff x="998489" y="2241774"/>
            <a:chExt cx="256404" cy="239742"/>
          </a:xfrm>
          <a:solidFill>
            <a:srgbClr val="9BBB59"/>
          </a:solidFill>
        </p:grpSpPr>
        <p:sp>
          <p:nvSpPr>
            <p:cNvPr id="222"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1" name="Номер слайда 3"/>
          <p:cNvSpPr>
            <a:spLocks noGrp="1"/>
          </p:cNvSpPr>
          <p:nvPr>
            <p:ph type="sldNum" sz="quarter" idx="12"/>
          </p:nvPr>
        </p:nvSpPr>
        <p:spPr>
          <a:xfrm>
            <a:off x="6857175" y="6492875"/>
            <a:ext cx="2133600" cy="365125"/>
          </a:xfrm>
        </p:spPr>
        <p:txBody>
          <a:bodyPr/>
          <a:lstStyle/>
          <a:p>
            <a:fld id="{6DDF61C1-2457-E848-BB6B-E1DA9A54977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16581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500" fill="hold"/>
                                        <p:tgtEl>
                                          <p:spTgt spid="161"/>
                                        </p:tgtEl>
                                        <p:attrNameLst>
                                          <p:attrName>ppt_w</p:attrName>
                                        </p:attrNameLst>
                                      </p:cBhvr>
                                      <p:tavLst>
                                        <p:tav tm="0">
                                          <p:val>
                                            <p:fltVal val="0"/>
                                          </p:val>
                                        </p:tav>
                                        <p:tav tm="100000">
                                          <p:val>
                                            <p:strVal val="#ppt_w"/>
                                          </p:val>
                                        </p:tav>
                                      </p:tavLst>
                                    </p:anim>
                                    <p:anim calcmode="lin" valueType="num">
                                      <p:cBhvr>
                                        <p:cTn id="8" dur="500" fill="hold"/>
                                        <p:tgtEl>
                                          <p:spTgt spid="161"/>
                                        </p:tgtEl>
                                        <p:attrNameLst>
                                          <p:attrName>ppt_h</p:attrName>
                                        </p:attrNameLst>
                                      </p:cBhvr>
                                      <p:tavLst>
                                        <p:tav tm="0">
                                          <p:val>
                                            <p:fltVal val="0"/>
                                          </p:val>
                                        </p:tav>
                                        <p:tav tm="100000">
                                          <p:val>
                                            <p:strVal val="#ppt_h"/>
                                          </p:val>
                                        </p:tav>
                                      </p:tavLst>
                                    </p:anim>
                                    <p:animEffect transition="in" filter="fade">
                                      <p:cBhvr>
                                        <p:cTn id="9" dur="500"/>
                                        <p:tgtEl>
                                          <p:spTgt spid="16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p:cTn id="13" dur="500" fill="hold"/>
                                        <p:tgtEl>
                                          <p:spTgt spid="173"/>
                                        </p:tgtEl>
                                        <p:attrNameLst>
                                          <p:attrName>ppt_w</p:attrName>
                                        </p:attrNameLst>
                                      </p:cBhvr>
                                      <p:tavLst>
                                        <p:tav tm="0">
                                          <p:val>
                                            <p:fltVal val="0"/>
                                          </p:val>
                                        </p:tav>
                                        <p:tav tm="100000">
                                          <p:val>
                                            <p:strVal val="#ppt_w"/>
                                          </p:val>
                                        </p:tav>
                                      </p:tavLst>
                                    </p:anim>
                                    <p:anim calcmode="lin" valueType="num">
                                      <p:cBhvr>
                                        <p:cTn id="14" dur="500" fill="hold"/>
                                        <p:tgtEl>
                                          <p:spTgt spid="173"/>
                                        </p:tgtEl>
                                        <p:attrNameLst>
                                          <p:attrName>ppt_h</p:attrName>
                                        </p:attrNameLst>
                                      </p:cBhvr>
                                      <p:tavLst>
                                        <p:tav tm="0">
                                          <p:val>
                                            <p:fltVal val="0"/>
                                          </p:val>
                                        </p:tav>
                                        <p:tav tm="100000">
                                          <p:val>
                                            <p:strVal val="#ppt_h"/>
                                          </p:val>
                                        </p:tav>
                                      </p:tavLst>
                                    </p:anim>
                                    <p:animEffect transition="in" filter="fade">
                                      <p:cBhvr>
                                        <p:cTn id="15" dur="500"/>
                                        <p:tgtEl>
                                          <p:spTgt spid="17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5"/>
                                        </p:tgtEl>
                                        <p:attrNameLst>
                                          <p:attrName>style.visibility</p:attrName>
                                        </p:attrNameLst>
                                      </p:cBhvr>
                                      <p:to>
                                        <p:strVal val="visible"/>
                                      </p:to>
                                    </p:set>
                                    <p:anim calcmode="lin" valueType="num">
                                      <p:cBhvr>
                                        <p:cTn id="19" dur="500" fill="hold"/>
                                        <p:tgtEl>
                                          <p:spTgt spid="185"/>
                                        </p:tgtEl>
                                        <p:attrNameLst>
                                          <p:attrName>ppt_w</p:attrName>
                                        </p:attrNameLst>
                                      </p:cBhvr>
                                      <p:tavLst>
                                        <p:tav tm="0">
                                          <p:val>
                                            <p:fltVal val="0"/>
                                          </p:val>
                                        </p:tav>
                                        <p:tav tm="100000">
                                          <p:val>
                                            <p:strVal val="#ppt_w"/>
                                          </p:val>
                                        </p:tav>
                                      </p:tavLst>
                                    </p:anim>
                                    <p:anim calcmode="lin" valueType="num">
                                      <p:cBhvr>
                                        <p:cTn id="20" dur="500" fill="hold"/>
                                        <p:tgtEl>
                                          <p:spTgt spid="185"/>
                                        </p:tgtEl>
                                        <p:attrNameLst>
                                          <p:attrName>ppt_h</p:attrName>
                                        </p:attrNameLst>
                                      </p:cBhvr>
                                      <p:tavLst>
                                        <p:tav tm="0">
                                          <p:val>
                                            <p:fltVal val="0"/>
                                          </p:val>
                                        </p:tav>
                                        <p:tav tm="100000">
                                          <p:val>
                                            <p:strVal val="#ppt_h"/>
                                          </p:val>
                                        </p:tav>
                                      </p:tavLst>
                                    </p:anim>
                                    <p:animEffect transition="in" filter="fade">
                                      <p:cBhvr>
                                        <p:cTn id="21" dur="500"/>
                                        <p:tgtEl>
                                          <p:spTgt spid="18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97"/>
                                        </p:tgtEl>
                                        <p:attrNameLst>
                                          <p:attrName>style.visibility</p:attrName>
                                        </p:attrNameLst>
                                      </p:cBhvr>
                                      <p:to>
                                        <p:strVal val="visible"/>
                                      </p:to>
                                    </p:set>
                                    <p:anim calcmode="lin" valueType="num">
                                      <p:cBhvr>
                                        <p:cTn id="25" dur="500" fill="hold"/>
                                        <p:tgtEl>
                                          <p:spTgt spid="197"/>
                                        </p:tgtEl>
                                        <p:attrNameLst>
                                          <p:attrName>ppt_w</p:attrName>
                                        </p:attrNameLst>
                                      </p:cBhvr>
                                      <p:tavLst>
                                        <p:tav tm="0">
                                          <p:val>
                                            <p:fltVal val="0"/>
                                          </p:val>
                                        </p:tav>
                                        <p:tav tm="100000">
                                          <p:val>
                                            <p:strVal val="#ppt_w"/>
                                          </p:val>
                                        </p:tav>
                                      </p:tavLst>
                                    </p:anim>
                                    <p:anim calcmode="lin" valueType="num">
                                      <p:cBhvr>
                                        <p:cTn id="26" dur="500" fill="hold"/>
                                        <p:tgtEl>
                                          <p:spTgt spid="197"/>
                                        </p:tgtEl>
                                        <p:attrNameLst>
                                          <p:attrName>ppt_h</p:attrName>
                                        </p:attrNameLst>
                                      </p:cBhvr>
                                      <p:tavLst>
                                        <p:tav tm="0">
                                          <p:val>
                                            <p:fltVal val="0"/>
                                          </p:val>
                                        </p:tav>
                                        <p:tav tm="100000">
                                          <p:val>
                                            <p:strVal val="#ppt_h"/>
                                          </p:val>
                                        </p:tav>
                                      </p:tavLst>
                                    </p:anim>
                                    <p:animEffect transition="in" filter="fade">
                                      <p:cBhvr>
                                        <p:cTn id="27" dur="500"/>
                                        <p:tgtEl>
                                          <p:spTgt spid="19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21"/>
                                        </p:tgtEl>
                                        <p:attrNameLst>
                                          <p:attrName>style.visibility</p:attrName>
                                        </p:attrNameLst>
                                      </p:cBhvr>
                                      <p:to>
                                        <p:strVal val="visible"/>
                                      </p:to>
                                    </p:set>
                                    <p:anim calcmode="lin" valueType="num">
                                      <p:cBhvr>
                                        <p:cTn id="37" dur="500" fill="hold"/>
                                        <p:tgtEl>
                                          <p:spTgt spid="221"/>
                                        </p:tgtEl>
                                        <p:attrNameLst>
                                          <p:attrName>ppt_w</p:attrName>
                                        </p:attrNameLst>
                                      </p:cBhvr>
                                      <p:tavLst>
                                        <p:tav tm="0">
                                          <p:val>
                                            <p:fltVal val="0"/>
                                          </p:val>
                                        </p:tav>
                                        <p:tav tm="100000">
                                          <p:val>
                                            <p:strVal val="#ppt_w"/>
                                          </p:val>
                                        </p:tav>
                                      </p:tavLst>
                                    </p:anim>
                                    <p:anim calcmode="lin" valueType="num">
                                      <p:cBhvr>
                                        <p:cTn id="38" dur="500" fill="hold"/>
                                        <p:tgtEl>
                                          <p:spTgt spid="221"/>
                                        </p:tgtEl>
                                        <p:attrNameLst>
                                          <p:attrName>ppt_h</p:attrName>
                                        </p:attrNameLst>
                                      </p:cBhvr>
                                      <p:tavLst>
                                        <p:tav tm="0">
                                          <p:val>
                                            <p:fltVal val="0"/>
                                          </p:val>
                                        </p:tav>
                                        <p:tav tm="100000">
                                          <p:val>
                                            <p:strVal val="#ppt_h"/>
                                          </p:val>
                                        </p:tav>
                                      </p:tavLst>
                                    </p:anim>
                                    <p:animEffect transition="in" filter="fade">
                                      <p:cBhvr>
                                        <p:cTn id="3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Скругленный прямоугольник 38"/>
          <p:cNvSpPr/>
          <p:nvPr/>
        </p:nvSpPr>
        <p:spPr>
          <a:xfrm>
            <a:off x="138999" y="1510803"/>
            <a:ext cx="8938102" cy="5001261"/>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ru-RU" sz="1100" dirty="0"/>
              <a:t>Ипотека в пользу Банка приобретаемого объекта недвижимости с момента перехода права собственности к заемщику на приобретаемый объект недвижимости.</a:t>
            </a:r>
          </a:p>
          <a:p>
            <a:r>
              <a:rPr lang="ru-RU" sz="1100" i="1" dirty="0"/>
              <a:t>На период строительства по ДДУ:</a:t>
            </a:r>
          </a:p>
          <a:p>
            <a:r>
              <a:rPr lang="ru-RU" sz="1100" dirty="0"/>
              <a:t>- залог в пользу Банка имущественных прав (требований) по ДДУ,</a:t>
            </a:r>
          </a:p>
          <a:p>
            <a:r>
              <a:rPr lang="ru-RU" sz="1100" i="1" dirty="0"/>
              <a:t>После завершения строительства:</a:t>
            </a:r>
          </a:p>
          <a:p>
            <a:r>
              <a:rPr lang="ru-RU" sz="1100" dirty="0"/>
              <a:t>- ипотека в пользу Банка </a:t>
            </a:r>
            <a:r>
              <a:rPr lang="ru-RU" sz="1100" dirty="0" smtClean="0"/>
              <a:t>приобретенного </a:t>
            </a:r>
            <a:r>
              <a:rPr lang="ru-RU" sz="1100" dirty="0"/>
              <a:t>объекта недвижимости.</a:t>
            </a:r>
          </a:p>
          <a:p>
            <a:r>
              <a:rPr lang="ru-RU" sz="1100" i="1" dirty="0"/>
              <a:t>На период строительства на земельном участке:</a:t>
            </a:r>
          </a:p>
          <a:p>
            <a:r>
              <a:rPr lang="ru-RU" sz="1100" dirty="0"/>
              <a:t>- ипотека в пользу Банка земельного участка,</a:t>
            </a:r>
          </a:p>
          <a:p>
            <a:r>
              <a:rPr lang="ru-RU" sz="1100" dirty="0"/>
              <a:t>- ипотека в пользу Банка объекта незавершенного строительства (при наличии).</a:t>
            </a:r>
          </a:p>
          <a:p>
            <a:r>
              <a:rPr lang="ru-RU" sz="1100" i="1" dirty="0"/>
              <a:t>После завершения строительства на земельном участке:</a:t>
            </a:r>
          </a:p>
          <a:p>
            <a:r>
              <a:rPr lang="ru-RU" sz="1100" dirty="0"/>
              <a:t>- ипотека в пользу Банка построенного объекта недвижимости и земельного участка.</a:t>
            </a:r>
          </a:p>
        </p:txBody>
      </p:sp>
      <p:sp>
        <p:nvSpPr>
          <p:cNvPr id="50" name="Прямоугольник 49"/>
          <p:cNvSpPr/>
          <p:nvPr/>
        </p:nvSpPr>
        <p:spPr>
          <a:xfrm>
            <a:off x="306099" y="1495306"/>
            <a:ext cx="8628351" cy="5375831"/>
          </a:xfrm>
          <a:prstGeom prst="rect">
            <a:avLst/>
          </a:prstGeom>
        </p:spPr>
        <p:txBody>
          <a:bodyPr wrap="square">
            <a:spAutoFit/>
          </a:bodyPr>
          <a:lstStyle/>
          <a:p>
            <a:pPr marL="887413" lvl="0" indent="-171450">
              <a:spcAft>
                <a:spcPts val="400"/>
              </a:spcAft>
              <a:buFont typeface="Wingdings" panose="05000000000000000000" pitchFamily="2" charset="2"/>
              <a:buChar char="Ø"/>
              <a:tabLst>
                <a:tab pos="6996113" algn="l"/>
              </a:tabLst>
            </a:pPr>
            <a:r>
              <a:rPr lang="ru-RU" sz="1000" dirty="0" smtClean="0">
                <a:latin typeface="Arial" panose="020B0604020202020204" pitchFamily="34" charset="0"/>
                <a:cs typeface="Arial" panose="020B0604020202020204" pitchFamily="34" charset="0"/>
              </a:rPr>
              <a:t>подрядная </a:t>
            </a:r>
            <a:r>
              <a:rPr lang="ru-RU" sz="1000" dirty="0">
                <a:latin typeface="Arial" panose="020B0604020202020204" pitchFamily="34" charset="0"/>
                <a:cs typeface="Arial" panose="020B0604020202020204" pitchFamily="34" charset="0"/>
              </a:rPr>
              <a:t>организация и субподрядная организация должны иметь статус действующих (не находиться на стадии реорганизации, ликвидации, не должно быть принято решение налогового органа о прекращении деятельности юридического лица);</a:t>
            </a:r>
          </a:p>
          <a:p>
            <a:pPr marL="887413" lvl="0" indent="-171450" algn="just">
              <a:spcAft>
                <a:spcPts val="400"/>
              </a:spcAft>
              <a:buFont typeface="Wingdings" panose="05000000000000000000" pitchFamily="2" charset="2"/>
              <a:buChar char="Ø"/>
            </a:pPr>
            <a:r>
              <a:rPr lang="ru-RU" sz="1000" dirty="0" smtClean="0">
                <a:latin typeface="Arial" panose="020B0604020202020204" pitchFamily="34" charset="0"/>
                <a:cs typeface="Arial" panose="020B0604020202020204" pitchFamily="34" charset="0"/>
              </a:rPr>
              <a:t>отсутствие </a:t>
            </a:r>
            <a:r>
              <a:rPr lang="ru-RU" sz="1000" dirty="0">
                <a:latin typeface="Arial" panose="020B0604020202020204" pitchFamily="34" charset="0"/>
                <a:cs typeface="Arial" panose="020B0604020202020204" pitchFamily="34" charset="0"/>
              </a:rPr>
              <a:t>неоконченных исполнительных производств на общую сумму требований более 300 000 рублей;</a:t>
            </a:r>
          </a:p>
          <a:p>
            <a:pPr marL="896938" lvl="0" indent="-180975" algn="just">
              <a:spcAft>
                <a:spcPts val="400"/>
              </a:spcAft>
              <a:buFont typeface="Wingdings" panose="05000000000000000000" pitchFamily="2" charset="2"/>
              <a:buChar char="Ø"/>
            </a:pPr>
            <a:r>
              <a:rPr lang="ru-RU" sz="1000" dirty="0" smtClean="0">
                <a:latin typeface="Arial" panose="020B0604020202020204" pitchFamily="34" charset="0"/>
                <a:cs typeface="Arial" panose="020B0604020202020204" pitchFamily="34" charset="0"/>
              </a:rPr>
              <a:t>отсутствие </a:t>
            </a:r>
            <a:r>
              <a:rPr lang="ru-RU" sz="1000" dirty="0">
                <a:latin typeface="Arial" panose="020B0604020202020204" pitchFamily="34" charset="0"/>
                <a:cs typeface="Arial" panose="020B0604020202020204" pitchFamily="34" charset="0"/>
              </a:rPr>
              <a:t>исков со стороны подрядной организации к субподрядной организации, а также со стороны субподрядной организации к подрядной организации,</a:t>
            </a:r>
          </a:p>
          <a:p>
            <a:pPr marL="171450" lvl="0" indent="-171450" algn="just">
              <a:spcAft>
                <a:spcPts val="400"/>
              </a:spcAft>
              <a:buFont typeface="Wingdings" panose="05000000000000000000" pitchFamily="2" charset="2"/>
              <a:buChar char="Ø"/>
            </a:pPr>
            <a:r>
              <a:rPr lang="ru-RU" sz="1000" dirty="0" smtClean="0">
                <a:latin typeface="Arial" panose="020B0604020202020204" pitchFamily="34" charset="0"/>
                <a:cs typeface="Arial" panose="020B0604020202020204" pitchFamily="34" charset="0"/>
              </a:rPr>
              <a:t>отсутствие </a:t>
            </a:r>
            <a:r>
              <a:rPr lang="ru-RU" sz="1000" dirty="0">
                <a:latin typeface="Arial" panose="020B0604020202020204" pitchFamily="34" charset="0"/>
                <a:cs typeface="Arial" panose="020B0604020202020204" pitchFamily="34" charset="0"/>
              </a:rPr>
              <a:t>убытков по результатам деятельности за последний завершенный финансовый год;</a:t>
            </a:r>
          </a:p>
          <a:p>
            <a:pPr marL="171450" lvl="0" indent="-171450" algn="just">
              <a:spcAft>
                <a:spcPts val="400"/>
              </a:spcAft>
              <a:buFont typeface="Wingdings" panose="05000000000000000000" pitchFamily="2" charset="2"/>
              <a:buChar char="Ø"/>
            </a:pPr>
            <a:r>
              <a:rPr lang="ru-RU" sz="1000" dirty="0" smtClean="0">
                <a:latin typeface="Arial" panose="020B0604020202020204" pitchFamily="34" charset="0"/>
                <a:cs typeface="Arial" panose="020B0604020202020204" pitchFamily="34" charset="0"/>
              </a:rPr>
              <a:t>отсутствие </a:t>
            </a:r>
            <a:r>
              <a:rPr lang="ru-RU" sz="1000" dirty="0">
                <a:latin typeface="Arial" panose="020B0604020202020204" pitchFamily="34" charset="0"/>
                <a:cs typeface="Arial" panose="020B0604020202020204" pitchFamily="34" charset="0"/>
              </a:rPr>
              <a:t>судебных исков, связанных с налоговыми правонарушениями, и/или подтвержденной информации о принятии судом к производству заявления о признании организации (ее учредителей) банкротом, о начале процедуры банкротства или ликвидации в соответствии с законодательством Российской Федерации;</a:t>
            </a:r>
          </a:p>
          <a:p>
            <a:pPr marL="171450" lvl="0" indent="-171450" algn="just">
              <a:spcAft>
                <a:spcPts val="400"/>
              </a:spcAft>
              <a:buFont typeface="Wingdings" panose="05000000000000000000" pitchFamily="2" charset="2"/>
              <a:buChar char="Ø"/>
            </a:pPr>
            <a:r>
              <a:rPr lang="ru-RU" sz="1000" dirty="0" smtClean="0">
                <a:latin typeface="Arial" panose="020B0604020202020204" pitchFamily="34" charset="0"/>
                <a:cs typeface="Arial" panose="020B0604020202020204" pitchFamily="34" charset="0"/>
              </a:rPr>
              <a:t>в </a:t>
            </a:r>
            <a:r>
              <a:rPr lang="ru-RU" sz="1000" dirty="0">
                <a:latin typeface="Arial" panose="020B0604020202020204" pitchFamily="34" charset="0"/>
                <a:cs typeface="Arial" panose="020B0604020202020204" pitchFamily="34" charset="0"/>
              </a:rPr>
              <a:t>реестре недобросовестных поставщиков, ведение которого осуществляется в соответствии с Федеральным законом </a:t>
            </a:r>
            <a:r>
              <a:rPr lang="ru-RU" sz="1000" dirty="0" smtClean="0">
                <a:latin typeface="Arial" panose="020B0604020202020204" pitchFamily="34" charset="0"/>
                <a:cs typeface="Arial" panose="020B0604020202020204" pitchFamily="34" charset="0"/>
              </a:rPr>
              <a:t>от </a:t>
            </a:r>
            <a:r>
              <a:rPr lang="ru-RU" sz="1000" dirty="0">
                <a:latin typeface="Arial" panose="020B0604020202020204" pitchFamily="34" charset="0"/>
                <a:cs typeface="Arial" panose="020B0604020202020204" pitchFamily="34" charset="0"/>
              </a:rPr>
              <a:t>18.07.2011 № 223 «О закупках товаров, работ, услуг отдельными видами юридических лиц», в реестре недобросовестных поставщиков (подрядчиков, исполнителей), ведение которого осуществляется в соответствии с Федеральным законом от 05.04.2013 № 44 </a:t>
            </a:r>
            <a:r>
              <a:rPr lang="ru-RU" sz="1000" dirty="0" smtClean="0">
                <a:latin typeface="Arial" panose="020B0604020202020204" pitchFamily="34" charset="0"/>
                <a:cs typeface="Arial" panose="020B0604020202020204" pitchFamily="34" charset="0"/>
              </a:rPr>
              <a:t>«</a:t>
            </a:r>
            <a:r>
              <a:rPr lang="ru-RU" sz="1000" dirty="0">
                <a:latin typeface="Arial" panose="020B0604020202020204" pitchFamily="34" charset="0"/>
                <a:cs typeface="Arial" panose="020B0604020202020204" pitchFamily="34" charset="0"/>
              </a:rPr>
              <a:t>О контрактной системе в сфере закупок товаров, работ, услуг для обеспечения государственных и муниципальных нужд», отсутствуют сведения о юридическом лице - застройщике (в том числе о лице, исполняющем функции единоличного исполнительного органа юридического лица) в части исполнения им обязательств, предусмотренных контрактами или договорами, предметом которых является выполнение работ, оказание услуг в сфере строительства, реконструкции и капитального ремонта объектов капитального строительства или организации таких строительства, реконструкции и капитального ремонта либо приобретение у юридического лица жилых помещений</a:t>
            </a:r>
            <a:r>
              <a:rPr lang="ru-RU" sz="1000" dirty="0" smtClean="0">
                <a:latin typeface="Arial" panose="020B0604020202020204" pitchFamily="34" charset="0"/>
                <a:cs typeface="Arial" panose="020B0604020202020204" pitchFamily="34" charset="0"/>
              </a:rPr>
              <a:t>;</a:t>
            </a:r>
          </a:p>
          <a:p>
            <a:pPr marL="171450" lvl="0" indent="-171450" algn="just">
              <a:spcAft>
                <a:spcPts val="400"/>
              </a:spcAft>
              <a:buFont typeface="Wingdings" panose="05000000000000000000" pitchFamily="2" charset="2"/>
              <a:buChar char="Ø"/>
            </a:pPr>
            <a:r>
              <a:rPr lang="ru-RU" sz="1000" dirty="0">
                <a:latin typeface="Arial" panose="020B0604020202020204" pitchFamily="34" charset="0"/>
                <a:cs typeface="Arial" panose="020B0604020202020204" pitchFamily="34" charset="0"/>
              </a:rPr>
              <a:t>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a:t>
            </a:r>
          </a:p>
          <a:p>
            <a:pPr marL="171450" lvl="0" indent="-171450" algn="just">
              <a:spcAft>
                <a:spcPts val="400"/>
              </a:spcAft>
              <a:buFont typeface="Wingdings" panose="05000000000000000000" pitchFamily="2" charset="2"/>
              <a:buChar char="Ø"/>
            </a:pPr>
            <a:r>
              <a:rPr lang="ru-RU" sz="1000" dirty="0">
                <a:latin typeface="Arial" panose="020B0604020202020204" pitchFamily="34" charset="0"/>
                <a:cs typeface="Arial" panose="020B0604020202020204" pitchFamily="34" charset="0"/>
              </a:rPr>
              <a:t>отсутствие в открытых источниках негативной информации (включение в список недобросовестных строительных организаций профильных министерств и субъектов РФ, неисполнение обязательств, возбуждение в отношении учредителей подрядной организации уголовных дел и т.д.) о подрядной организации (ее учредителях);</a:t>
            </a:r>
          </a:p>
          <a:p>
            <a:pPr marL="171450" lvl="0" indent="-171450" algn="just">
              <a:spcAft>
                <a:spcPts val="400"/>
              </a:spcAft>
              <a:buFont typeface="Wingdings" panose="05000000000000000000" pitchFamily="2" charset="2"/>
              <a:buChar char="Ø"/>
            </a:pPr>
            <a:r>
              <a:rPr lang="ru-RU" sz="1000" dirty="0">
                <a:latin typeface="Arial" panose="020B0604020202020204" pitchFamily="34" charset="0"/>
                <a:cs typeface="Arial" panose="020B0604020202020204" pitchFamily="34" charset="0"/>
              </a:rPr>
              <a:t>наличие необходимых разрешительных документов (свидетельства, разрешения, лицензии) на право выполнения следующих работ: обеспечения централизованного или автономного электроснабжения, водоснабжения (в том числе по бурению водозаборных скважин), водоотведения, отопления, а в газифицированных районах также газоснабжения жилых домов (помещений));</a:t>
            </a:r>
          </a:p>
          <a:p>
            <a:pPr marL="171450" lvl="0" indent="-171450" algn="just">
              <a:spcAft>
                <a:spcPts val="400"/>
              </a:spcAft>
              <a:buFont typeface="Wingdings" panose="05000000000000000000" pitchFamily="2" charset="2"/>
              <a:buChar char="Ø"/>
            </a:pPr>
            <a:r>
              <a:rPr lang="ru-RU" sz="1000" dirty="0">
                <a:latin typeface="Arial" panose="020B0604020202020204" pitchFamily="34" charset="0"/>
                <a:cs typeface="Arial" panose="020B0604020202020204" pitchFamily="34" charset="0"/>
              </a:rPr>
              <a:t>в отношении подрядной организации и субподрядной организации, имеющих счета, открытые в АО «Россельхозбанк», отсутствие информации о приостановлении операций по счетам подрядной организации и субподрядной организации, открытым в АО «Россельхозбанк» (наложение ареста на счета, предъявление инкассовых требований и исполнительных листов к счетам и т.д.).</a:t>
            </a:r>
          </a:p>
          <a:p>
            <a:pPr marL="171450" lvl="0" indent="-171450" algn="just">
              <a:spcAft>
                <a:spcPts val="400"/>
              </a:spcAft>
              <a:buFont typeface="Wingdings" panose="05000000000000000000" pitchFamily="2" charset="2"/>
              <a:buChar char="Ø"/>
            </a:pPr>
            <a:endParaRPr lang="ru-RU" sz="1000" dirty="0">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47625" y="516342"/>
            <a:ext cx="6007559"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РФ на строительство (приобретение) жилого помещения на сельских </a:t>
            </a:r>
            <a:r>
              <a:rPr lang="ru-RU" sz="1200" dirty="0" smtClean="0">
                <a:latin typeface="Arial" panose="020B0604020202020204" pitchFamily="34" charset="0"/>
                <a:cs typeface="Arial" panose="020B0604020202020204" pitchFamily="34" charset="0"/>
              </a:rPr>
              <a:t>территориях</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ru-RU" sz="1200" i="1" dirty="0">
                <a:latin typeface="Arial" panose="020B0604020202020204" pitchFamily="34" charset="0"/>
                <a:cs typeface="Arial" panose="020B0604020202020204" pitchFamily="34" charset="0"/>
              </a:rPr>
              <a:t>Требования к подрядным организациям </a:t>
            </a:r>
            <a:r>
              <a:rPr lang="ru-RU" sz="1200" i="1" dirty="0" smtClean="0">
                <a:latin typeface="Arial" panose="020B0604020202020204" pitchFamily="34" charset="0"/>
                <a:cs typeface="Arial" panose="020B0604020202020204" pitchFamily="34" charset="0"/>
              </a:rPr>
              <a:t>(2/2</a:t>
            </a:r>
            <a:r>
              <a:rPr lang="ru-RU" sz="1200" i="1" dirty="0">
                <a:latin typeface="Arial" panose="020B0604020202020204" pitchFamily="34" charset="0"/>
                <a:cs typeface="Arial" panose="020B0604020202020204" pitchFamily="34" charset="0"/>
              </a:rPr>
              <a:t>)</a:t>
            </a:r>
            <a:endParaRPr lang="ru-RU" sz="1200" b="1" i="1" dirty="0">
              <a:solidFill>
                <a:schemeClr val="tx1"/>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a:xfrm>
            <a:off x="6943501" y="6512064"/>
            <a:ext cx="2133600" cy="365125"/>
          </a:xfrm>
        </p:spPr>
        <p:txBody>
          <a:bodyPr/>
          <a:lstStyle/>
          <a:p>
            <a:fld id="{6DDF61C1-2457-E848-BB6B-E1DA9A549776}" type="slidenum">
              <a:rPr lang="en-US" smtClean="0">
                <a:solidFill>
                  <a:prstClr val="white"/>
                </a:solidFill>
              </a:rPr>
              <a:pPr/>
              <a:t>7</a:t>
            </a:fld>
            <a:endParaRPr lang="en-US" dirty="0">
              <a:solidFill>
                <a:prstClr val="white"/>
              </a:solidFill>
            </a:endParaRPr>
          </a:p>
        </p:txBody>
      </p:sp>
      <p:grpSp>
        <p:nvGrpSpPr>
          <p:cNvPr id="40" name="Group 55"/>
          <p:cNvGrpSpPr/>
          <p:nvPr/>
        </p:nvGrpSpPr>
        <p:grpSpPr>
          <a:xfrm>
            <a:off x="422505" y="1810091"/>
            <a:ext cx="508735" cy="688460"/>
            <a:chOff x="998489" y="2241774"/>
            <a:chExt cx="256404" cy="239742"/>
          </a:xfrm>
          <a:solidFill>
            <a:srgbClr val="9BBB59"/>
          </a:solidFill>
        </p:grpSpPr>
        <p:sp>
          <p:nvSpPr>
            <p:cNvPr id="41"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1" name="TextBox 50"/>
          <p:cNvSpPr txBox="1"/>
          <p:nvPr/>
        </p:nvSpPr>
        <p:spPr>
          <a:xfrm>
            <a:off x="138999" y="1187529"/>
            <a:ext cx="8938102" cy="307777"/>
          </a:xfrm>
          <a:prstGeom prst="rect">
            <a:avLst/>
          </a:pr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a:solidFill>
              <a:srgbClr val="9BBB5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a:defRPr b="0" u="sng">
                <a:ln w="0"/>
                <a:solidFill>
                  <a:schemeClr val="tx2">
                    <a:lumMod val="50000"/>
                  </a:schemeClr>
                </a:solidFill>
                <a:effectLst>
                  <a:outerShdw blurRad="38100" dist="19050" dir="2700000" algn="tl" rotWithShape="0">
                    <a:schemeClr val="dk1">
                      <a:alpha val="40000"/>
                    </a:schemeClr>
                  </a:outerShdw>
                </a:effectLst>
              </a:defRPr>
            </a:lvl1pPr>
          </a:lstStyle>
          <a:p>
            <a:pPr algn="ctr"/>
            <a:r>
              <a:rPr lang="ru-RU" sz="1400" b="1" u="none" dirty="0">
                <a:solidFill>
                  <a:schemeClr val="bg1"/>
                </a:solidFill>
                <a:effectLst/>
                <a:latin typeface="Arial" panose="020B0604020202020204" pitchFamily="34" charset="0"/>
                <a:cs typeface="Arial" panose="020B0604020202020204" pitchFamily="34" charset="0"/>
              </a:rPr>
              <a:t> Общие требования к  подрядным организациям и субподрядным организациям:</a:t>
            </a:r>
          </a:p>
        </p:txBody>
      </p:sp>
    </p:spTree>
    <p:extLst>
      <p:ext uri="{BB962C8B-B14F-4D97-AF65-F5344CB8AC3E}">
        <p14:creationId xmlns:p14="http://schemas.microsoft.com/office/powerpoint/2010/main" val="1133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68" y="534396"/>
            <a:ext cx="6019800" cy="633943"/>
          </a:xfrm>
        </p:spPr>
        <p:txBody>
          <a:bodyPr>
            <a:noAutofit/>
          </a:bodyPr>
          <a:lstStyle/>
          <a:p>
            <a:r>
              <a:rPr lang="ru-RU" sz="1200" dirty="0">
                <a:latin typeface="Arial" panose="020B0604020202020204" pitchFamily="34" charset="0"/>
                <a:cs typeface="Arial" panose="020B0604020202020204" pitchFamily="34" charset="0"/>
              </a:rPr>
              <a:t>Ипотечный кредит с льготной процентной ставкой для граждан РФ на строительство (приобретение) жилого помещения на сельских </a:t>
            </a:r>
            <a:r>
              <a:rPr lang="ru-RU" sz="1200" dirty="0" smtClean="0">
                <a:latin typeface="Arial" panose="020B0604020202020204" pitchFamily="34" charset="0"/>
                <a:cs typeface="Arial" panose="020B0604020202020204" pitchFamily="34" charset="0"/>
              </a:rPr>
              <a:t>территориях</a:t>
            </a:r>
            <a:r>
              <a:rPr lang="ru-RU" sz="1200" b="1" dirty="0" smtClean="0">
                <a:latin typeface="Arial" panose="020B0604020202020204" pitchFamily="34" charset="0"/>
                <a:cs typeface="Arial" panose="020B0604020202020204" pitchFamily="34" charset="0"/>
              </a:rPr>
              <a:t/>
            </a:r>
            <a:br>
              <a:rPr lang="ru-RU" sz="1200" b="1" dirty="0" smtClean="0">
                <a:latin typeface="Arial" panose="020B0604020202020204" pitchFamily="34" charset="0"/>
                <a:cs typeface="Arial" panose="020B0604020202020204" pitchFamily="34" charset="0"/>
              </a:rPr>
            </a:br>
            <a:r>
              <a:rPr lang="ru-RU" sz="1200" b="1" i="1" dirty="0" smtClean="0">
                <a:latin typeface="Arial" panose="020B0604020202020204" pitchFamily="34" charset="0"/>
                <a:cs typeface="Arial" panose="020B0604020202020204" pitchFamily="34" charset="0"/>
              </a:rPr>
              <a:t>Процесс принятия заявки и выдачи кредита  </a:t>
            </a:r>
            <a:endParaRPr lang="ru-RU" sz="1200" b="1" i="1" dirty="0">
              <a:solidFill>
                <a:schemeClr val="tx1"/>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a:xfrm>
            <a:off x="8692900" y="6527720"/>
            <a:ext cx="451100" cy="365125"/>
          </a:xfrm>
        </p:spPr>
        <p:txBody>
          <a:bodyPr/>
          <a:lstStyle/>
          <a:p>
            <a:fld id="{6DDF61C1-2457-E848-BB6B-E1DA9A549776}" type="slidenum">
              <a:rPr lang="en-US" sz="1000" smtClean="0">
                <a:solidFill>
                  <a:prstClr val="white"/>
                </a:solidFill>
              </a:rPr>
              <a:pPr/>
              <a:t>8</a:t>
            </a:fld>
            <a:endParaRPr lang="en-US" sz="1000" dirty="0">
              <a:solidFill>
                <a:prstClr val="white"/>
              </a:solidFill>
            </a:endParaRPr>
          </a:p>
        </p:txBody>
      </p:sp>
      <p:sp>
        <p:nvSpPr>
          <p:cNvPr id="37" name="Скругленный прямоугольник 4"/>
          <p:cNvSpPr/>
          <p:nvPr/>
        </p:nvSpPr>
        <p:spPr>
          <a:xfrm>
            <a:off x="447162" y="3599601"/>
            <a:ext cx="1130050" cy="729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algn="ctr" defTabSz="488950">
              <a:lnSpc>
                <a:spcPct val="90000"/>
              </a:lnSpc>
              <a:spcBef>
                <a:spcPct val="0"/>
              </a:spcBef>
              <a:spcAft>
                <a:spcPct val="35000"/>
              </a:spcAft>
            </a:pPr>
            <a:r>
              <a:rPr lang="ru-RU" sz="1100" dirty="0" smtClean="0">
                <a:solidFill>
                  <a:prstClr val="white"/>
                </a:solidFill>
              </a:rPr>
              <a:t>Сумма кредита</a:t>
            </a:r>
            <a:endParaRPr lang="ru-RU" sz="1100" dirty="0">
              <a:solidFill>
                <a:prstClr val="white"/>
              </a:solidFill>
            </a:endParaRPr>
          </a:p>
        </p:txBody>
      </p:sp>
      <p:sp>
        <p:nvSpPr>
          <p:cNvPr id="14" name="TextBox 13"/>
          <p:cNvSpPr txBox="1"/>
          <p:nvPr/>
        </p:nvSpPr>
        <p:spPr>
          <a:xfrm>
            <a:off x="27057" y="2370252"/>
            <a:ext cx="1715479" cy="2292935"/>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Подача заявки </a:t>
            </a:r>
          </a:p>
          <a:p>
            <a:r>
              <a:rPr lang="ru-RU" sz="950" dirty="0" smtClean="0">
                <a:solidFill>
                  <a:prstClr val="black"/>
                </a:solidFill>
                <a:latin typeface="Arial" panose="020B0604020202020204" pitchFamily="34" charset="0"/>
                <a:cs typeface="Arial" panose="020B0604020202020204" pitchFamily="34" charset="0"/>
              </a:rPr>
              <a:t>Фронт-офис и </a:t>
            </a:r>
            <a:r>
              <a:rPr lang="ru-RU" sz="950" dirty="0" err="1" smtClean="0">
                <a:solidFill>
                  <a:prstClr val="black"/>
                </a:solidFill>
                <a:latin typeface="Arial" panose="020B0604020202020204" pitchFamily="34" charset="0"/>
                <a:cs typeface="Arial" panose="020B0604020202020204" pitchFamily="34" charset="0"/>
              </a:rPr>
              <a:t>Мидл</a:t>
            </a:r>
            <a:r>
              <a:rPr lang="ru-RU" sz="950" dirty="0" smtClean="0">
                <a:solidFill>
                  <a:prstClr val="black"/>
                </a:solidFill>
                <a:latin typeface="Arial" panose="020B0604020202020204" pitchFamily="34" charset="0"/>
                <a:cs typeface="Arial" panose="020B0604020202020204" pitchFamily="34" charset="0"/>
              </a:rPr>
              <a:t>-офис проверяют соответствие:</a:t>
            </a:r>
          </a:p>
          <a:p>
            <a:pPr marL="171450" indent="-171450">
              <a:buFontTx/>
              <a:buChar char="-"/>
            </a:pPr>
            <a:r>
              <a:rPr lang="ru-RU" sz="950" i="1" dirty="0" smtClean="0">
                <a:solidFill>
                  <a:prstClr val="black"/>
                </a:solidFill>
                <a:latin typeface="Arial" panose="020B0604020202020204" pitchFamily="34" charset="0"/>
                <a:cs typeface="Arial" panose="020B0604020202020204" pitchFamily="34" charset="0"/>
              </a:rPr>
              <a:t>участников сделки и объект недвижимости Перечню территорий, размещенному на общем ресурсе;</a:t>
            </a:r>
          </a:p>
          <a:p>
            <a:pPr marL="171450" indent="-171450">
              <a:buFontTx/>
              <a:buChar char="-"/>
            </a:pPr>
            <a:r>
              <a:rPr lang="ru-RU" sz="950" i="1" dirty="0" smtClean="0">
                <a:solidFill>
                  <a:prstClr val="black"/>
                </a:solidFill>
                <a:latin typeface="Arial" panose="020B0604020202020204" pitchFamily="34" charset="0"/>
                <a:cs typeface="Arial" panose="020B0604020202020204" pitchFamily="34" charset="0"/>
              </a:rPr>
              <a:t>суммы </a:t>
            </a:r>
            <a:r>
              <a:rPr lang="ru-RU" sz="950" i="1" dirty="0">
                <a:solidFill>
                  <a:prstClr val="black"/>
                </a:solidFill>
                <a:latin typeface="Arial" panose="020B0604020202020204" pitchFamily="34" charset="0"/>
                <a:cs typeface="Arial" panose="020B0604020202020204" pitchFamily="34" charset="0"/>
              </a:rPr>
              <a:t>и цели кредита в Анкете-заявлении требованиям </a:t>
            </a:r>
            <a:r>
              <a:rPr lang="ru-RU" sz="950" i="1" dirty="0" smtClean="0">
                <a:solidFill>
                  <a:prstClr val="black"/>
                </a:solidFill>
                <a:latin typeface="Arial" panose="020B0604020202020204" pitchFamily="34" charset="0"/>
                <a:cs typeface="Arial" panose="020B0604020202020204" pitchFamily="34" charset="0"/>
              </a:rPr>
              <a:t>продукта</a:t>
            </a:r>
            <a:r>
              <a:rPr lang="ru-RU" sz="950" i="1" dirty="0">
                <a:solidFill>
                  <a:prstClr val="black"/>
                </a:solidFill>
                <a:latin typeface="Arial" panose="020B0604020202020204" pitchFamily="34" charset="0"/>
                <a:cs typeface="Arial" panose="020B0604020202020204" pitchFamily="34" charset="0"/>
              </a:rPr>
              <a:t>;</a:t>
            </a:r>
            <a:endParaRPr lang="ru-RU" sz="950" i="1" dirty="0" smtClean="0">
              <a:solidFill>
                <a:prstClr val="black"/>
              </a:solidFill>
              <a:latin typeface="Arial" panose="020B0604020202020204" pitchFamily="34" charset="0"/>
              <a:cs typeface="Arial" panose="020B0604020202020204" pitchFamily="34" charset="0"/>
            </a:endParaRPr>
          </a:p>
          <a:p>
            <a:pPr marL="171450" indent="-171450">
              <a:buFontTx/>
              <a:buChar char="-"/>
            </a:pPr>
            <a:r>
              <a:rPr lang="ru-RU" sz="950" i="1" dirty="0" smtClean="0">
                <a:solidFill>
                  <a:prstClr val="black"/>
                </a:solidFill>
                <a:latin typeface="Arial" panose="020B0604020202020204" pitchFamily="34" charset="0"/>
                <a:cs typeface="Arial" panose="020B0604020202020204" pitchFamily="34" charset="0"/>
              </a:rPr>
              <a:t>указания </a:t>
            </a:r>
            <a:r>
              <a:rPr lang="ru-RU" sz="950" i="1" dirty="0">
                <a:solidFill>
                  <a:prstClr val="black"/>
                </a:solidFill>
                <a:latin typeface="Arial" panose="020B0604020202020204" pitchFamily="34" charset="0"/>
                <a:cs typeface="Arial" panose="020B0604020202020204" pitchFamily="34" charset="0"/>
              </a:rPr>
              <a:t>Заемщиком в Анкете-заявлении информации о </a:t>
            </a:r>
            <a:r>
              <a:rPr lang="ru-RU" sz="950" i="1" dirty="0" smtClean="0">
                <a:solidFill>
                  <a:prstClr val="black"/>
                </a:solidFill>
                <a:latin typeface="Arial" panose="020B0604020202020204" pitchFamily="34" charset="0"/>
                <a:cs typeface="Arial" panose="020B0604020202020204" pitchFamily="34" charset="0"/>
              </a:rPr>
              <a:t>СНИЛС</a:t>
            </a:r>
            <a:endParaRPr lang="ru-RU" sz="950" dirty="0">
              <a:solidFill>
                <a:prstClr val="black"/>
              </a:solidFill>
              <a:latin typeface="Arial" panose="020B0604020202020204" pitchFamily="34" charset="0"/>
              <a:cs typeface="Arial" panose="020B0604020202020204" pitchFamily="34" charset="0"/>
            </a:endParaRPr>
          </a:p>
        </p:txBody>
      </p:sp>
      <p:cxnSp>
        <p:nvCxnSpPr>
          <p:cNvPr id="16" name="Прямая со стрелкой 15"/>
          <p:cNvCxnSpPr/>
          <p:nvPr/>
        </p:nvCxnSpPr>
        <p:spPr>
          <a:xfrm>
            <a:off x="1361212" y="2216264"/>
            <a:ext cx="432000" cy="0"/>
          </a:xfrm>
          <a:prstGeom prst="straightConnector1">
            <a:avLst/>
          </a:prstGeom>
          <a:ln>
            <a:solidFill>
              <a:srgbClr val="0D4528"/>
            </a:solidFill>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a:off x="5330786" y="2216264"/>
            <a:ext cx="432000" cy="0"/>
          </a:xfrm>
          <a:prstGeom prst="straightConnector1">
            <a:avLst/>
          </a:prstGeom>
          <a:ln>
            <a:solidFill>
              <a:srgbClr val="0D4528"/>
            </a:solidFill>
            <a:tailEnd type="arrow"/>
          </a:ln>
        </p:spPr>
        <p:style>
          <a:lnRef idx="2">
            <a:schemeClr val="dk1"/>
          </a:lnRef>
          <a:fillRef idx="0">
            <a:schemeClr val="dk1"/>
          </a:fillRef>
          <a:effectRef idx="1">
            <a:schemeClr val="dk1"/>
          </a:effectRef>
          <a:fontRef idx="minor">
            <a:schemeClr val="tx1"/>
          </a:fontRef>
        </p:style>
      </p:cxnSp>
      <p:sp>
        <p:nvSpPr>
          <p:cNvPr id="41" name="Прямоугольник 40"/>
          <p:cNvSpPr/>
          <p:nvPr/>
        </p:nvSpPr>
        <p:spPr>
          <a:xfrm>
            <a:off x="0" y="6084509"/>
            <a:ext cx="9062059" cy="500137"/>
          </a:xfrm>
          <a:prstGeom prst="rect">
            <a:avLst/>
          </a:prstGeom>
        </p:spPr>
        <p:txBody>
          <a:bodyPr wrap="square">
            <a:spAutoFit/>
          </a:bodyPr>
          <a:lstStyle/>
          <a:p>
            <a:pPr algn="just"/>
            <a:r>
              <a:rPr lang="ru-RU" sz="850" dirty="0" smtClean="0">
                <a:latin typeface="Arial" panose="020B0604020202020204" pitchFamily="34" charset="0"/>
                <a:cs typeface="Arial" panose="020B0604020202020204" pitchFamily="34" charset="0"/>
              </a:rPr>
              <a:t>* На КРРБ направляются заявки на цели кредитования: </a:t>
            </a:r>
            <a:r>
              <a:rPr lang="ru-RU" sz="900" dirty="0">
                <a:latin typeface="Arial" panose="020B0604020202020204" pitchFamily="34" charset="0"/>
                <a:cs typeface="Arial" panose="020B0604020202020204" pitchFamily="34" charset="0"/>
              </a:rPr>
              <a:t>строительство или завершение строительства жилого дома по договору подряда на имеющемся в </a:t>
            </a:r>
            <a:r>
              <a:rPr lang="ru-RU" sz="900" dirty="0" smtClean="0">
                <a:latin typeface="Arial" panose="020B0604020202020204" pitchFamily="34" charset="0"/>
                <a:cs typeface="Arial" panose="020B0604020202020204" pitchFamily="34" charset="0"/>
              </a:rPr>
              <a:t>собственности/приобретаемом </a:t>
            </a:r>
            <a:r>
              <a:rPr lang="ru-RU" sz="900" dirty="0">
                <a:latin typeface="Arial" panose="020B0604020202020204" pitchFamily="34" charset="0"/>
                <a:cs typeface="Arial" panose="020B0604020202020204" pitchFamily="34" charset="0"/>
              </a:rPr>
              <a:t>земельном участке, расположенном на сельских территориях</a:t>
            </a:r>
            <a:r>
              <a:rPr lang="ru-RU" sz="900" dirty="0" smtClean="0">
                <a:latin typeface="Arial" panose="020B0604020202020204" pitchFamily="34" charset="0"/>
                <a:cs typeface="Arial" panose="020B0604020202020204" pitchFamily="34" charset="0"/>
              </a:rPr>
              <a:t>.</a:t>
            </a:r>
            <a:r>
              <a:rPr lang="ru-RU" sz="850" dirty="0" smtClean="0">
                <a:latin typeface="Arial" panose="020B0604020202020204" pitchFamily="34" charset="0"/>
                <a:cs typeface="Arial" panose="020B0604020202020204" pitchFamily="34" charset="0"/>
              </a:rPr>
              <a:t> </a:t>
            </a:r>
          </a:p>
          <a:p>
            <a:pPr algn="just"/>
            <a:r>
              <a:rPr lang="ru-RU" sz="850" dirty="0" smtClean="0">
                <a:latin typeface="Arial" panose="020B0604020202020204" pitchFamily="34" charset="0"/>
                <a:cs typeface="Arial" panose="020B0604020202020204" pitchFamily="34" charset="0"/>
              </a:rPr>
              <a:t>** Указанная процедура осуществляется до автоматизации процесса взаимодействия Банка и Минсельхоза России в части обмена информацией по заявкам/кредитам.</a:t>
            </a:r>
          </a:p>
        </p:txBody>
      </p:sp>
      <p:sp>
        <p:nvSpPr>
          <p:cNvPr id="42" name="TextBox 41"/>
          <p:cNvSpPr txBox="1"/>
          <p:nvPr/>
        </p:nvSpPr>
        <p:spPr>
          <a:xfrm>
            <a:off x="1793212" y="2380774"/>
            <a:ext cx="1906418" cy="2446824"/>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Принятие решени</a:t>
            </a:r>
            <a:r>
              <a:rPr lang="ru-RU" sz="1000" u="sng" dirty="0">
                <a:solidFill>
                  <a:prstClr val="black"/>
                </a:solidFill>
                <a:latin typeface="Arial" panose="020B0604020202020204" pitchFamily="34" charset="0"/>
                <a:cs typeface="Arial" panose="020B0604020202020204" pitchFamily="34" charset="0"/>
              </a:rPr>
              <a:t>я</a:t>
            </a:r>
            <a:r>
              <a:rPr lang="ru-RU" sz="1000" u="sng" dirty="0" smtClean="0">
                <a:solidFill>
                  <a:prstClr val="black"/>
                </a:solidFill>
                <a:latin typeface="Arial" panose="020B0604020202020204" pitchFamily="34" charset="0"/>
                <a:cs typeface="Arial" panose="020B0604020202020204" pitchFamily="34" charset="0"/>
              </a:rPr>
              <a:t> в ККР и КРРБ* </a:t>
            </a:r>
          </a:p>
          <a:p>
            <a:r>
              <a:rPr lang="ru-RU" sz="950" dirty="0" smtClean="0">
                <a:solidFill>
                  <a:prstClr val="black"/>
                </a:solidFill>
                <a:latin typeface="Arial" panose="020B0604020202020204" pitchFamily="34" charset="0"/>
                <a:cs typeface="Arial" panose="020B0604020202020204" pitchFamily="34" charset="0"/>
              </a:rPr>
              <a:t>подходы аналогичны подходам по ипотечному кредитованию:</a:t>
            </a:r>
          </a:p>
          <a:p>
            <a:pPr marL="171450" indent="-171450">
              <a:buFontTx/>
              <a:buChar char="-"/>
            </a:pPr>
            <a:r>
              <a:rPr lang="ru-RU" sz="950" i="1" dirty="0" smtClean="0">
                <a:solidFill>
                  <a:prstClr val="black"/>
                </a:solidFill>
                <a:latin typeface="Arial" panose="020B0604020202020204" pitchFamily="34" charset="0"/>
                <a:cs typeface="Arial" panose="020B0604020202020204" pitchFamily="34" charset="0"/>
              </a:rPr>
              <a:t>стандартные уровни </a:t>
            </a:r>
            <a:r>
              <a:rPr lang="ru-RU" sz="950" i="1" dirty="0">
                <a:solidFill>
                  <a:prstClr val="black"/>
                </a:solidFill>
                <a:latin typeface="Arial" panose="020B0604020202020204" pitchFamily="34" charset="0"/>
                <a:cs typeface="Arial" panose="020B0604020202020204" pitchFamily="34" charset="0"/>
              </a:rPr>
              <a:t>и </a:t>
            </a:r>
            <a:r>
              <a:rPr lang="ru-RU" sz="950" i="1" dirty="0" smtClean="0">
                <a:solidFill>
                  <a:prstClr val="black"/>
                </a:solidFill>
                <a:latin typeface="Arial" panose="020B0604020202020204" pitchFamily="34" charset="0"/>
                <a:cs typeface="Arial" panose="020B0604020202020204" pitchFamily="34" charset="0"/>
              </a:rPr>
              <a:t>маршруты </a:t>
            </a:r>
            <a:r>
              <a:rPr lang="ru-RU" sz="950" i="1" dirty="0">
                <a:solidFill>
                  <a:prstClr val="black"/>
                </a:solidFill>
                <a:latin typeface="Arial" panose="020B0604020202020204" pitchFamily="34" charset="0"/>
                <a:cs typeface="Arial" panose="020B0604020202020204" pitchFamily="34" charset="0"/>
              </a:rPr>
              <a:t>проверки </a:t>
            </a:r>
            <a:r>
              <a:rPr lang="ru-RU" sz="950" i="1" dirty="0" smtClean="0">
                <a:solidFill>
                  <a:prstClr val="black"/>
                </a:solidFill>
                <a:latin typeface="Arial" panose="020B0604020202020204" pitchFamily="34" charset="0"/>
                <a:cs typeface="Arial" panose="020B0604020202020204" pitchFamily="34" charset="0"/>
              </a:rPr>
              <a:t>заявок;</a:t>
            </a:r>
          </a:p>
          <a:p>
            <a:pPr marL="171450" indent="-171450">
              <a:buFontTx/>
              <a:buChar char="-"/>
            </a:pPr>
            <a:r>
              <a:rPr lang="ru-RU" sz="950" i="1" dirty="0">
                <a:solidFill>
                  <a:prstClr val="black"/>
                </a:solidFill>
                <a:latin typeface="Arial" panose="020B0604020202020204" pitchFamily="34" charset="0"/>
                <a:cs typeface="Arial" panose="020B0604020202020204" pitchFamily="34" charset="0"/>
              </a:rPr>
              <a:t>с</a:t>
            </a:r>
            <a:r>
              <a:rPr lang="ru-RU" sz="950" i="1" dirty="0" smtClean="0">
                <a:solidFill>
                  <a:prstClr val="black"/>
                </a:solidFill>
                <a:latin typeface="Arial" panose="020B0604020202020204" pitchFamily="34" charset="0"/>
                <a:cs typeface="Arial" panose="020B0604020202020204" pitchFamily="34" charset="0"/>
              </a:rPr>
              <a:t>тандартные значения </a:t>
            </a:r>
            <a:r>
              <a:rPr lang="ru-RU" sz="950" i="1" dirty="0">
                <a:solidFill>
                  <a:prstClr val="black"/>
                </a:solidFill>
                <a:latin typeface="Arial" panose="020B0604020202020204" pitchFamily="34" charset="0"/>
                <a:cs typeface="Arial" panose="020B0604020202020204" pitchFamily="34" charset="0"/>
              </a:rPr>
              <a:t>параметров, необходимых для расчета </a:t>
            </a:r>
            <a:r>
              <a:rPr lang="ru-RU" sz="950" i="1" dirty="0" smtClean="0">
                <a:solidFill>
                  <a:prstClr val="black"/>
                </a:solidFill>
                <a:latin typeface="Arial" panose="020B0604020202020204" pitchFamily="34" charset="0"/>
                <a:cs typeface="Arial" panose="020B0604020202020204" pitchFamily="34" charset="0"/>
              </a:rPr>
              <a:t>платежеспособности</a:t>
            </a:r>
          </a:p>
          <a:p>
            <a:r>
              <a:rPr lang="ru-RU" sz="950" i="1" dirty="0" smtClean="0">
                <a:solidFill>
                  <a:prstClr val="black"/>
                </a:solidFill>
                <a:latin typeface="Arial" panose="020B0604020202020204" pitchFamily="34" charset="0"/>
                <a:cs typeface="Arial" panose="020B0604020202020204" pitchFamily="34" charset="0"/>
              </a:rPr>
              <a:t>+ дополнительная проверка ограничения по количеству выданных кредитов в рамках продукта</a:t>
            </a:r>
            <a:endParaRPr lang="ru-RU" sz="950" i="1" dirty="0">
              <a:solidFill>
                <a:prstClr val="black"/>
              </a:solidFill>
              <a:latin typeface="Arial" panose="020B0604020202020204" pitchFamily="34" charset="0"/>
              <a:cs typeface="Arial" panose="020B0604020202020204" pitchFamily="34" charset="0"/>
            </a:endParaRPr>
          </a:p>
        </p:txBody>
      </p:sp>
      <p:sp>
        <p:nvSpPr>
          <p:cNvPr id="102" name="Shape 2533"/>
          <p:cNvSpPr/>
          <p:nvPr/>
        </p:nvSpPr>
        <p:spPr>
          <a:xfrm>
            <a:off x="407972" y="1380849"/>
            <a:ext cx="730716" cy="84468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103" name="Freeform 290"/>
          <p:cNvSpPr>
            <a:spLocks noChangeArrowheads="1"/>
          </p:cNvSpPr>
          <p:nvPr/>
        </p:nvSpPr>
        <p:spPr bwMode="auto">
          <a:xfrm>
            <a:off x="7820377" y="1442898"/>
            <a:ext cx="985537" cy="855046"/>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9BBB59"/>
          </a:solidFill>
          <a:ln>
            <a:noFill/>
          </a:ln>
          <a:effectLst/>
          <a:extLst/>
        </p:spPr>
        <p:txBody>
          <a:bodyPr wrap="none" lIns="243785" tIns="121892" rIns="243785" bIns="121892" anchor="ctr"/>
          <a:lstStyle/>
          <a:p>
            <a:pPr>
              <a:defRPr/>
            </a:pPr>
            <a:endParaRPr lang="en-US" dirty="0">
              <a:ea typeface="SimSun" charset="0"/>
            </a:endParaRPr>
          </a:p>
        </p:txBody>
      </p:sp>
      <p:sp>
        <p:nvSpPr>
          <p:cNvPr id="104" name="Freeform 32"/>
          <p:cNvSpPr>
            <a:spLocks noChangeArrowheads="1"/>
          </p:cNvSpPr>
          <p:nvPr/>
        </p:nvSpPr>
        <p:spPr bwMode="auto">
          <a:xfrm>
            <a:off x="2158368" y="1470902"/>
            <a:ext cx="858966" cy="899350"/>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rgbClr val="9BBB59"/>
          </a:solidFill>
          <a:ln>
            <a:noFill/>
          </a:ln>
          <a:effectLst/>
          <a:extLst/>
        </p:spPr>
        <p:txBody>
          <a:bodyPr wrap="none" lIns="91424" tIns="45712" rIns="91424" bIns="45712" anchor="ctr"/>
          <a:lstStyle/>
          <a:p>
            <a:pPr>
              <a:defRPr/>
            </a:pPr>
            <a:endParaRPr lang="en-US" dirty="0">
              <a:latin typeface="+mn-lt"/>
              <a:ea typeface="+mn-ea"/>
              <a:cs typeface="+mn-cs"/>
            </a:endParaRPr>
          </a:p>
        </p:txBody>
      </p:sp>
      <p:sp>
        <p:nvSpPr>
          <p:cNvPr id="106" name="TextBox 105"/>
          <p:cNvSpPr txBox="1"/>
          <p:nvPr/>
        </p:nvSpPr>
        <p:spPr>
          <a:xfrm>
            <a:off x="5693433" y="2399057"/>
            <a:ext cx="1654171" cy="2300630"/>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Положительное решение Банка* </a:t>
            </a:r>
          </a:p>
          <a:p>
            <a:r>
              <a:rPr lang="ru-RU" sz="950" dirty="0" smtClean="0">
                <a:solidFill>
                  <a:prstClr val="black"/>
                </a:solidFill>
                <a:latin typeface="Arial" panose="020B0604020202020204" pitchFamily="34" charset="0"/>
                <a:cs typeface="Arial" panose="020B0604020202020204" pitchFamily="34" charset="0"/>
              </a:rPr>
              <a:t>При положительном решении Банка Фронт-офис проверяет заявку </a:t>
            </a:r>
            <a:r>
              <a:rPr lang="ru-RU" sz="950" dirty="0">
                <a:solidFill>
                  <a:prstClr val="black"/>
                </a:solidFill>
                <a:latin typeface="Arial" panose="020B0604020202020204" pitchFamily="34" charset="0"/>
                <a:cs typeface="Arial" panose="020B0604020202020204" pitchFamily="34" charset="0"/>
              </a:rPr>
              <a:t>на наличие отметки о решении Минсельхоза России </a:t>
            </a:r>
            <a:r>
              <a:rPr lang="ru-RU" sz="950" dirty="0" smtClean="0">
                <a:solidFill>
                  <a:prstClr val="black"/>
                </a:solidFill>
                <a:latin typeface="Arial" panose="020B0604020202020204" pitchFamily="34" charset="0"/>
                <a:cs typeface="Arial" panose="020B0604020202020204" pitchFamily="34" charset="0"/>
              </a:rPr>
              <a:t>в сводном реестре </a:t>
            </a:r>
            <a:r>
              <a:rPr lang="ru-RU" sz="950" dirty="0" smtClean="0">
                <a:solidFill>
                  <a:prstClr val="black"/>
                </a:solidFill>
                <a:latin typeface="Arial" panose="020B0604020202020204" pitchFamily="34" charset="0"/>
                <a:cs typeface="Arial" panose="020B0604020202020204" pitchFamily="34" charset="0"/>
              </a:rPr>
              <a:t>заемщиков и </a:t>
            </a:r>
            <a:r>
              <a:rPr lang="ru-RU" sz="950" dirty="0" smtClean="0">
                <a:solidFill>
                  <a:prstClr val="black"/>
                </a:solidFill>
                <a:latin typeface="Arial" panose="020B0604020202020204" pitchFamily="34" charset="0"/>
                <a:cs typeface="Arial" panose="020B0604020202020204" pitchFamily="34" charset="0"/>
              </a:rPr>
              <a:t>информирует </a:t>
            </a:r>
            <a:r>
              <a:rPr lang="ru-RU" sz="950" dirty="0">
                <a:solidFill>
                  <a:prstClr val="black"/>
                </a:solidFill>
                <a:latin typeface="Arial" panose="020B0604020202020204" pitchFamily="34" charset="0"/>
                <a:cs typeface="Arial" panose="020B0604020202020204" pitchFamily="34" charset="0"/>
              </a:rPr>
              <a:t>клиента о </a:t>
            </a:r>
            <a:r>
              <a:rPr lang="ru-RU" sz="950" dirty="0" smtClean="0">
                <a:solidFill>
                  <a:prstClr val="black"/>
                </a:solidFill>
                <a:latin typeface="Arial" panose="020B0604020202020204" pitchFamily="34" charset="0"/>
                <a:cs typeface="Arial" panose="020B0604020202020204" pitchFamily="34" charset="0"/>
              </a:rPr>
              <a:t>решении Банка. </a:t>
            </a:r>
          </a:p>
          <a:p>
            <a:r>
              <a:rPr lang="ru-RU" sz="950" i="1" dirty="0" smtClean="0">
                <a:solidFill>
                  <a:prstClr val="black"/>
                </a:solidFill>
                <a:latin typeface="Arial" panose="020B0604020202020204" pitchFamily="34" charset="0"/>
                <a:cs typeface="Arial" panose="020B0604020202020204" pitchFamily="34" charset="0"/>
              </a:rPr>
              <a:t>Кредит выдается только при наличии положительного решения Минсельхоза.</a:t>
            </a:r>
            <a:endParaRPr lang="ru-RU" sz="950" i="1" dirty="0">
              <a:solidFill>
                <a:prstClr val="black"/>
              </a:solidFill>
              <a:latin typeface="Arial" panose="020B0604020202020204" pitchFamily="34" charset="0"/>
              <a:cs typeface="Arial" panose="020B0604020202020204" pitchFamily="34" charset="0"/>
            </a:endParaRPr>
          </a:p>
        </p:txBody>
      </p:sp>
      <p:sp>
        <p:nvSpPr>
          <p:cNvPr id="107" name="TextBox 106"/>
          <p:cNvSpPr txBox="1"/>
          <p:nvPr/>
        </p:nvSpPr>
        <p:spPr>
          <a:xfrm>
            <a:off x="7168550" y="2370252"/>
            <a:ext cx="1898937" cy="854080"/>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Посещение клиентом Банка для подписания кредитно-обеспечительной документации</a:t>
            </a:r>
          </a:p>
          <a:p>
            <a:endParaRPr lang="ru-RU" sz="950" dirty="0" err="1" smtClean="0">
              <a:solidFill>
                <a:prstClr val="black"/>
              </a:solidFill>
              <a:latin typeface="Arial" panose="020B0604020202020204" pitchFamily="34" charset="0"/>
              <a:cs typeface="Arial" panose="020B0604020202020204" pitchFamily="34" charset="0"/>
            </a:endParaRPr>
          </a:p>
        </p:txBody>
      </p:sp>
      <p:cxnSp>
        <p:nvCxnSpPr>
          <p:cNvPr id="111" name="Прямая со стрелкой 110"/>
          <p:cNvCxnSpPr/>
          <p:nvPr/>
        </p:nvCxnSpPr>
        <p:spPr>
          <a:xfrm>
            <a:off x="3380385" y="2216264"/>
            <a:ext cx="432000" cy="0"/>
          </a:xfrm>
          <a:prstGeom prst="straightConnector1">
            <a:avLst/>
          </a:prstGeom>
          <a:ln>
            <a:solidFill>
              <a:srgbClr val="0D4528"/>
            </a:solidFill>
            <a:tailEnd type="arrow"/>
          </a:ln>
        </p:spPr>
        <p:style>
          <a:lnRef idx="2">
            <a:schemeClr val="dk1"/>
          </a:lnRef>
          <a:fillRef idx="0">
            <a:schemeClr val="dk1"/>
          </a:fillRef>
          <a:effectRef idx="1">
            <a:schemeClr val="dk1"/>
          </a:effectRef>
          <a:fontRef idx="minor">
            <a:schemeClr val="tx1"/>
          </a:fontRef>
        </p:style>
      </p:cxnSp>
      <p:sp>
        <p:nvSpPr>
          <p:cNvPr id="112" name="Shape 2587"/>
          <p:cNvSpPr/>
          <p:nvPr/>
        </p:nvSpPr>
        <p:spPr>
          <a:xfrm>
            <a:off x="4233837" y="1507609"/>
            <a:ext cx="778742" cy="8441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113" name="TextBox 112"/>
          <p:cNvSpPr txBox="1"/>
          <p:nvPr/>
        </p:nvSpPr>
        <p:spPr>
          <a:xfrm>
            <a:off x="3699630" y="2380007"/>
            <a:ext cx="1847156" cy="2308324"/>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Обмен информацией по заявкам с Минсельхозом России </a:t>
            </a:r>
          </a:p>
          <a:p>
            <a:r>
              <a:rPr lang="ru-RU" sz="950" dirty="0" smtClean="0">
                <a:solidFill>
                  <a:prstClr val="black"/>
                </a:solidFill>
                <a:latin typeface="Arial" panose="020B0604020202020204" pitchFamily="34" charset="0"/>
                <a:cs typeface="Arial" panose="020B0604020202020204" pitchFamily="34" charset="0"/>
              </a:rPr>
              <a:t>Ответственный сотрудник ДРБ**:</a:t>
            </a:r>
          </a:p>
          <a:p>
            <a:pPr marL="171450" indent="-171450">
              <a:buFont typeface="Wingdings" panose="05000000000000000000" pitchFamily="2" charset="2"/>
              <a:buChar char="ü"/>
            </a:pPr>
            <a:r>
              <a:rPr lang="ru-RU" sz="950" i="1" dirty="0" smtClean="0">
                <a:solidFill>
                  <a:prstClr val="black"/>
                </a:solidFill>
                <a:latin typeface="Arial" panose="020B0604020202020204" pitchFamily="34" charset="0"/>
                <a:cs typeface="Arial" panose="020B0604020202020204" pitchFamily="34" charset="0"/>
              </a:rPr>
              <a:t>формирует и передает реестры потенциальных заемщиков, размещает заявки в сводный </a:t>
            </a:r>
            <a:r>
              <a:rPr lang="ru-RU" sz="950" i="1" dirty="0" smtClean="0">
                <a:solidFill>
                  <a:prstClr val="black"/>
                </a:solidFill>
                <a:latin typeface="Arial" panose="020B0604020202020204" pitchFamily="34" charset="0"/>
                <a:cs typeface="Arial" panose="020B0604020202020204" pitchFamily="34" charset="0"/>
              </a:rPr>
              <a:t>реестр</a:t>
            </a:r>
            <a:r>
              <a:rPr lang="en-US" sz="950" i="1" dirty="0">
                <a:solidFill>
                  <a:prstClr val="black"/>
                </a:solidFill>
                <a:latin typeface="Arial" panose="020B0604020202020204" pitchFamily="34" charset="0"/>
                <a:cs typeface="Arial" panose="020B0604020202020204" pitchFamily="34" charset="0"/>
              </a:rPr>
              <a:t> </a:t>
            </a:r>
            <a:r>
              <a:rPr lang="ru-RU" sz="950" i="1" dirty="0" smtClean="0">
                <a:solidFill>
                  <a:prstClr val="black"/>
                </a:solidFill>
                <a:latin typeface="Arial" panose="020B0604020202020204" pitchFamily="34" charset="0"/>
                <a:cs typeface="Arial" panose="020B0604020202020204" pitchFamily="34" charset="0"/>
              </a:rPr>
              <a:t>заемщиков</a:t>
            </a:r>
            <a:r>
              <a:rPr lang="ru-RU" sz="950" i="1" dirty="0" smtClean="0">
                <a:solidFill>
                  <a:prstClr val="black"/>
                </a:solidFill>
                <a:latin typeface="Arial" panose="020B0604020202020204" pitchFamily="34" charset="0"/>
                <a:cs typeface="Arial" panose="020B0604020202020204" pitchFamily="34" charset="0"/>
              </a:rPr>
              <a:t>;</a:t>
            </a:r>
            <a:endParaRPr lang="ru-RU" sz="950" i="1" dirty="0" smtClean="0">
              <a:solidFill>
                <a:prstClr val="black"/>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ru-RU" sz="950" i="1" dirty="0" smtClean="0">
                <a:solidFill>
                  <a:prstClr val="black"/>
                </a:solidFill>
                <a:latin typeface="Arial" panose="020B0604020202020204" pitchFamily="34" charset="0"/>
                <a:cs typeface="Arial" panose="020B0604020202020204" pitchFamily="34" charset="0"/>
              </a:rPr>
              <a:t>получает реестры акцептованных заявок, вносит отметку Минсельхоза в сводный реестр </a:t>
            </a:r>
            <a:r>
              <a:rPr lang="ru-RU" sz="950" i="1" dirty="0" smtClean="0">
                <a:solidFill>
                  <a:prstClr val="black"/>
                </a:solidFill>
                <a:latin typeface="Arial" panose="020B0604020202020204" pitchFamily="34" charset="0"/>
                <a:cs typeface="Arial" panose="020B0604020202020204" pitchFamily="34" charset="0"/>
              </a:rPr>
              <a:t>заемщиков</a:t>
            </a:r>
            <a:endParaRPr lang="ru-RU" sz="950" i="1" dirty="0">
              <a:solidFill>
                <a:prstClr val="black"/>
              </a:solidFill>
              <a:latin typeface="Arial" panose="020B0604020202020204" pitchFamily="34" charset="0"/>
              <a:cs typeface="Arial" panose="020B0604020202020204" pitchFamily="34" charset="0"/>
            </a:endParaRPr>
          </a:p>
        </p:txBody>
      </p:sp>
      <p:sp>
        <p:nvSpPr>
          <p:cNvPr id="114" name="Freeform 17"/>
          <p:cNvSpPr>
            <a:spLocks noChangeArrowheads="1"/>
          </p:cNvSpPr>
          <p:nvPr/>
        </p:nvSpPr>
        <p:spPr bwMode="auto">
          <a:xfrm>
            <a:off x="6062268" y="1507609"/>
            <a:ext cx="738757" cy="790335"/>
          </a:xfrm>
          <a:custGeom>
            <a:avLst/>
            <a:gdLst>
              <a:gd name="T0" fmla="*/ 368 w 634"/>
              <a:gd name="T1" fmla="*/ 251 h 635"/>
              <a:gd name="T2" fmla="*/ 368 w 634"/>
              <a:gd name="T3" fmla="*/ 251 h 635"/>
              <a:gd name="T4" fmla="*/ 279 w 634"/>
              <a:gd name="T5" fmla="*/ 251 h 635"/>
              <a:gd name="T6" fmla="*/ 279 w 634"/>
              <a:gd name="T7" fmla="*/ 177 h 635"/>
              <a:gd name="T8" fmla="*/ 265 w 634"/>
              <a:gd name="T9" fmla="*/ 148 h 635"/>
              <a:gd name="T10" fmla="*/ 250 w 634"/>
              <a:gd name="T11" fmla="*/ 177 h 635"/>
              <a:gd name="T12" fmla="*/ 250 w 634"/>
              <a:gd name="T13" fmla="*/ 251 h 635"/>
              <a:gd name="T14" fmla="*/ 162 w 634"/>
              <a:gd name="T15" fmla="*/ 251 h 635"/>
              <a:gd name="T16" fmla="*/ 147 w 634"/>
              <a:gd name="T17" fmla="*/ 266 h 635"/>
              <a:gd name="T18" fmla="*/ 162 w 634"/>
              <a:gd name="T19" fmla="*/ 295 h 635"/>
              <a:gd name="T20" fmla="*/ 250 w 634"/>
              <a:gd name="T21" fmla="*/ 295 h 635"/>
              <a:gd name="T22" fmla="*/ 250 w 634"/>
              <a:gd name="T23" fmla="*/ 369 h 635"/>
              <a:gd name="T24" fmla="*/ 265 w 634"/>
              <a:gd name="T25" fmla="*/ 383 h 635"/>
              <a:gd name="T26" fmla="*/ 279 w 634"/>
              <a:gd name="T27" fmla="*/ 369 h 635"/>
              <a:gd name="T28" fmla="*/ 279 w 634"/>
              <a:gd name="T29" fmla="*/ 295 h 635"/>
              <a:gd name="T30" fmla="*/ 368 w 634"/>
              <a:gd name="T31" fmla="*/ 295 h 635"/>
              <a:gd name="T32" fmla="*/ 383 w 634"/>
              <a:gd name="T33" fmla="*/ 266 h 635"/>
              <a:gd name="T34" fmla="*/ 368 w 634"/>
              <a:gd name="T35" fmla="*/ 251 h 635"/>
              <a:gd name="T36" fmla="*/ 618 w 634"/>
              <a:gd name="T37" fmla="*/ 604 h 635"/>
              <a:gd name="T38" fmla="*/ 618 w 634"/>
              <a:gd name="T39" fmla="*/ 604 h 635"/>
              <a:gd name="T40" fmla="*/ 456 w 634"/>
              <a:gd name="T41" fmla="*/ 442 h 635"/>
              <a:gd name="T42" fmla="*/ 530 w 634"/>
              <a:gd name="T43" fmla="*/ 266 h 635"/>
              <a:gd name="T44" fmla="*/ 265 w 634"/>
              <a:gd name="T45" fmla="*/ 0 h 635"/>
              <a:gd name="T46" fmla="*/ 0 w 634"/>
              <a:gd name="T47" fmla="*/ 266 h 635"/>
              <a:gd name="T48" fmla="*/ 265 w 634"/>
              <a:gd name="T49" fmla="*/ 530 h 635"/>
              <a:gd name="T50" fmla="*/ 426 w 634"/>
              <a:gd name="T51" fmla="*/ 472 h 635"/>
              <a:gd name="T52" fmla="*/ 588 w 634"/>
              <a:gd name="T53" fmla="*/ 634 h 635"/>
              <a:gd name="T54" fmla="*/ 618 w 634"/>
              <a:gd name="T55" fmla="*/ 634 h 635"/>
              <a:gd name="T56" fmla="*/ 618 w 634"/>
              <a:gd name="T57" fmla="*/ 604 h 635"/>
              <a:gd name="T58" fmla="*/ 265 w 634"/>
              <a:gd name="T59" fmla="*/ 487 h 635"/>
              <a:gd name="T60" fmla="*/ 265 w 634"/>
              <a:gd name="T61" fmla="*/ 487 h 635"/>
              <a:gd name="T62" fmla="*/ 44 w 634"/>
              <a:gd name="T63" fmla="*/ 266 h 635"/>
              <a:gd name="T64" fmla="*/ 265 w 634"/>
              <a:gd name="T65" fmla="*/ 45 h 635"/>
              <a:gd name="T66" fmla="*/ 485 w 634"/>
              <a:gd name="T67" fmla="*/ 266 h 635"/>
              <a:gd name="T68" fmla="*/ 265 w 634"/>
              <a:gd name="T69" fmla="*/ 48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35">
                <a:moveTo>
                  <a:pt x="368" y="251"/>
                </a:moveTo>
                <a:lnTo>
                  <a:pt x="368" y="251"/>
                </a:lnTo>
                <a:cubicBezTo>
                  <a:pt x="279" y="251"/>
                  <a:pt x="279" y="251"/>
                  <a:pt x="279" y="251"/>
                </a:cubicBezTo>
                <a:cubicBezTo>
                  <a:pt x="279" y="177"/>
                  <a:pt x="279" y="177"/>
                  <a:pt x="279" y="177"/>
                </a:cubicBezTo>
                <a:cubicBezTo>
                  <a:pt x="279" y="162"/>
                  <a:pt x="279" y="148"/>
                  <a:pt x="265" y="148"/>
                </a:cubicBezTo>
                <a:cubicBezTo>
                  <a:pt x="250" y="148"/>
                  <a:pt x="250" y="162"/>
                  <a:pt x="250" y="177"/>
                </a:cubicBezTo>
                <a:cubicBezTo>
                  <a:pt x="250" y="251"/>
                  <a:pt x="250" y="251"/>
                  <a:pt x="250" y="251"/>
                </a:cubicBezTo>
                <a:cubicBezTo>
                  <a:pt x="162" y="251"/>
                  <a:pt x="162" y="251"/>
                  <a:pt x="162" y="251"/>
                </a:cubicBezTo>
                <a:cubicBezTo>
                  <a:pt x="162" y="251"/>
                  <a:pt x="147" y="251"/>
                  <a:pt x="147" y="266"/>
                </a:cubicBezTo>
                <a:cubicBezTo>
                  <a:pt x="147" y="280"/>
                  <a:pt x="162" y="295"/>
                  <a:pt x="162" y="295"/>
                </a:cubicBezTo>
                <a:cubicBezTo>
                  <a:pt x="250" y="295"/>
                  <a:pt x="250" y="295"/>
                  <a:pt x="250" y="295"/>
                </a:cubicBezTo>
                <a:cubicBezTo>
                  <a:pt x="250" y="369"/>
                  <a:pt x="250" y="369"/>
                  <a:pt x="250" y="369"/>
                </a:cubicBezTo>
                <a:cubicBezTo>
                  <a:pt x="250" y="383"/>
                  <a:pt x="250" y="383"/>
                  <a:pt x="265" y="383"/>
                </a:cubicBezTo>
                <a:cubicBezTo>
                  <a:pt x="279" y="383"/>
                  <a:pt x="279" y="383"/>
                  <a:pt x="279" y="369"/>
                </a:cubicBezTo>
                <a:cubicBezTo>
                  <a:pt x="279" y="295"/>
                  <a:pt x="279" y="295"/>
                  <a:pt x="279" y="295"/>
                </a:cubicBezTo>
                <a:cubicBezTo>
                  <a:pt x="368" y="295"/>
                  <a:pt x="368" y="295"/>
                  <a:pt x="368" y="295"/>
                </a:cubicBezTo>
                <a:cubicBezTo>
                  <a:pt x="368" y="295"/>
                  <a:pt x="383" y="280"/>
                  <a:pt x="383" y="266"/>
                </a:cubicBezTo>
                <a:cubicBezTo>
                  <a:pt x="383" y="251"/>
                  <a:pt x="368" y="251"/>
                  <a:pt x="368" y="251"/>
                </a:cubicBezTo>
                <a:close/>
                <a:moveTo>
                  <a:pt x="618" y="604"/>
                </a:moveTo>
                <a:lnTo>
                  <a:pt x="618" y="604"/>
                </a:lnTo>
                <a:cubicBezTo>
                  <a:pt x="456" y="442"/>
                  <a:pt x="456" y="442"/>
                  <a:pt x="456" y="442"/>
                </a:cubicBezTo>
                <a:cubicBezTo>
                  <a:pt x="500" y="398"/>
                  <a:pt x="530" y="339"/>
                  <a:pt x="530" y="266"/>
                </a:cubicBezTo>
                <a:cubicBezTo>
                  <a:pt x="530" y="118"/>
                  <a:pt x="412" y="0"/>
                  <a:pt x="265" y="0"/>
                </a:cubicBezTo>
                <a:cubicBezTo>
                  <a:pt x="117" y="0"/>
                  <a:pt x="0" y="118"/>
                  <a:pt x="0" y="266"/>
                </a:cubicBezTo>
                <a:cubicBezTo>
                  <a:pt x="0" y="413"/>
                  <a:pt x="117" y="530"/>
                  <a:pt x="265" y="530"/>
                </a:cubicBezTo>
                <a:cubicBezTo>
                  <a:pt x="324" y="530"/>
                  <a:pt x="383" y="501"/>
                  <a:pt x="426" y="472"/>
                </a:cubicBezTo>
                <a:cubicBezTo>
                  <a:pt x="588" y="634"/>
                  <a:pt x="588" y="634"/>
                  <a:pt x="588" y="634"/>
                </a:cubicBezTo>
                <a:cubicBezTo>
                  <a:pt x="603" y="634"/>
                  <a:pt x="618" y="634"/>
                  <a:pt x="618" y="634"/>
                </a:cubicBezTo>
                <a:cubicBezTo>
                  <a:pt x="633" y="619"/>
                  <a:pt x="633" y="604"/>
                  <a:pt x="618" y="604"/>
                </a:cubicBezTo>
                <a:close/>
                <a:moveTo>
                  <a:pt x="265" y="487"/>
                </a:moveTo>
                <a:lnTo>
                  <a:pt x="265" y="487"/>
                </a:lnTo>
                <a:cubicBezTo>
                  <a:pt x="147" y="487"/>
                  <a:pt x="44" y="383"/>
                  <a:pt x="44" y="266"/>
                </a:cubicBezTo>
                <a:cubicBezTo>
                  <a:pt x="44" y="148"/>
                  <a:pt x="147" y="45"/>
                  <a:pt x="265" y="45"/>
                </a:cubicBezTo>
                <a:cubicBezTo>
                  <a:pt x="383" y="45"/>
                  <a:pt x="485" y="148"/>
                  <a:pt x="485" y="266"/>
                </a:cubicBezTo>
                <a:cubicBezTo>
                  <a:pt x="485" y="383"/>
                  <a:pt x="383" y="487"/>
                  <a:pt x="265" y="487"/>
                </a:cubicBezTo>
                <a:close/>
              </a:path>
            </a:pathLst>
          </a:custGeom>
          <a:solidFill>
            <a:srgbClr val="9BBB59"/>
          </a:solidFill>
          <a:ln>
            <a:noFill/>
          </a:ln>
          <a:effectLst/>
          <a:extLst/>
        </p:spPr>
        <p:txBody>
          <a:bodyPr wrap="none" anchor="ctr"/>
          <a:lstStyle/>
          <a:p>
            <a:pPr eaLnBrk="1" fontAlgn="auto" hangingPunct="1">
              <a:spcBef>
                <a:spcPts val="0"/>
              </a:spcBef>
              <a:spcAft>
                <a:spcPts val="0"/>
              </a:spcAft>
              <a:defRPr/>
            </a:pPr>
            <a:endParaRPr lang="en-US">
              <a:latin typeface="+mn-lt"/>
              <a:ea typeface="+mn-ea"/>
            </a:endParaRPr>
          </a:p>
        </p:txBody>
      </p:sp>
      <p:cxnSp>
        <p:nvCxnSpPr>
          <p:cNvPr id="115" name="Прямая со стрелкой 114"/>
          <p:cNvCxnSpPr/>
          <p:nvPr/>
        </p:nvCxnSpPr>
        <p:spPr>
          <a:xfrm>
            <a:off x="7131604" y="2225533"/>
            <a:ext cx="432000" cy="0"/>
          </a:xfrm>
          <a:prstGeom prst="straightConnector1">
            <a:avLst/>
          </a:prstGeom>
          <a:ln>
            <a:solidFill>
              <a:srgbClr val="0D4528"/>
            </a:solidFill>
            <a:tailEnd type="arrow"/>
          </a:ln>
        </p:spPr>
        <p:style>
          <a:lnRef idx="2">
            <a:schemeClr val="dk1"/>
          </a:lnRef>
          <a:fillRef idx="0">
            <a:schemeClr val="dk1"/>
          </a:fillRef>
          <a:effectRef idx="1">
            <a:schemeClr val="dk1"/>
          </a:effectRef>
          <a:fontRef idx="minor">
            <a:schemeClr val="tx1"/>
          </a:fontRef>
        </p:style>
      </p:cxnSp>
      <p:cxnSp>
        <p:nvCxnSpPr>
          <p:cNvPr id="116" name="Прямая со стрелкой 115"/>
          <p:cNvCxnSpPr>
            <a:stCxn id="107" idx="2"/>
          </p:cNvCxnSpPr>
          <p:nvPr/>
        </p:nvCxnSpPr>
        <p:spPr>
          <a:xfrm rot="5400000">
            <a:off x="6658327" y="3913652"/>
            <a:ext cx="2149012" cy="770372"/>
          </a:xfrm>
          <a:prstGeom prst="bentConnector3">
            <a:avLst>
              <a:gd name="adj1" fmla="val 50000"/>
            </a:avLst>
          </a:prstGeom>
          <a:ln>
            <a:solidFill>
              <a:srgbClr val="0D4528"/>
            </a:solidFill>
            <a:tailEnd type="arrow"/>
          </a:ln>
        </p:spPr>
        <p:style>
          <a:lnRef idx="2">
            <a:schemeClr val="dk1"/>
          </a:lnRef>
          <a:fillRef idx="0">
            <a:schemeClr val="dk1"/>
          </a:fillRef>
          <a:effectRef idx="1">
            <a:schemeClr val="dk1"/>
          </a:effectRef>
          <a:fontRef idx="minor">
            <a:schemeClr val="tx1"/>
          </a:fontRef>
        </p:style>
      </p:cxnSp>
      <p:sp>
        <p:nvSpPr>
          <p:cNvPr id="119" name="Shape 2535"/>
          <p:cNvSpPr/>
          <p:nvPr/>
        </p:nvSpPr>
        <p:spPr>
          <a:xfrm>
            <a:off x="1275906" y="4715076"/>
            <a:ext cx="620563" cy="73450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120" name="TextBox 119"/>
          <p:cNvSpPr txBox="1"/>
          <p:nvPr/>
        </p:nvSpPr>
        <p:spPr>
          <a:xfrm>
            <a:off x="1896469" y="4738555"/>
            <a:ext cx="6996071" cy="1415772"/>
          </a:xfrm>
          <a:prstGeom prst="rect">
            <a:avLst/>
          </a:prstGeom>
          <a:noFill/>
        </p:spPr>
        <p:txBody>
          <a:bodyPr wrap="square" rtlCol="0">
            <a:spAutoFit/>
          </a:bodyPr>
          <a:lstStyle/>
          <a:p>
            <a:pPr algn="ctr"/>
            <a:r>
              <a:rPr lang="ru-RU" sz="1000" u="sng" dirty="0" smtClean="0">
                <a:solidFill>
                  <a:prstClr val="black"/>
                </a:solidFill>
                <a:latin typeface="Arial" panose="020B0604020202020204" pitchFamily="34" charset="0"/>
                <a:cs typeface="Arial" panose="020B0604020202020204" pitchFamily="34" charset="0"/>
              </a:rPr>
              <a:t>Получение субсидий по выданным кредитам </a:t>
            </a:r>
          </a:p>
          <a:p>
            <a:r>
              <a:rPr lang="ru-RU" sz="950" dirty="0" smtClean="0">
                <a:solidFill>
                  <a:prstClr val="black"/>
                </a:solidFill>
                <a:latin typeface="Arial" panose="020B0604020202020204" pitchFamily="34" charset="0"/>
                <a:cs typeface="Arial" panose="020B0604020202020204" pitchFamily="34" charset="0"/>
              </a:rPr>
              <a:t>Ответственный сотрудник ДРБ на ежемесячной основе:</a:t>
            </a:r>
          </a:p>
          <a:p>
            <a:pPr marL="171450" indent="-171450">
              <a:buFontTx/>
              <a:buChar char="-"/>
            </a:pPr>
            <a:r>
              <a:rPr lang="ru-RU" sz="950" i="1" dirty="0" smtClean="0">
                <a:solidFill>
                  <a:prstClr val="black"/>
                </a:solidFill>
                <a:latin typeface="Arial" panose="020B0604020202020204" pitchFamily="34" charset="0"/>
                <a:cs typeface="Arial" panose="020B0604020202020204" pitchFamily="34" charset="0"/>
              </a:rPr>
              <a:t>осуществляет выгрузку информации и направление в РФ для сверки;</a:t>
            </a:r>
          </a:p>
          <a:p>
            <a:pPr marL="171450" indent="-171450">
              <a:buFontTx/>
              <a:buChar char="-"/>
            </a:pPr>
            <a:r>
              <a:rPr lang="ru-RU" sz="950" i="1" dirty="0">
                <a:solidFill>
                  <a:prstClr val="black"/>
                </a:solidFill>
                <a:latin typeface="Arial" panose="020B0604020202020204" pitchFamily="34" charset="0"/>
                <a:cs typeface="Arial" panose="020B0604020202020204" pitchFamily="34" charset="0"/>
              </a:rPr>
              <a:t>о</a:t>
            </a:r>
            <a:r>
              <a:rPr lang="ru-RU" sz="950" i="1" dirty="0" smtClean="0">
                <a:solidFill>
                  <a:prstClr val="black"/>
                </a:solidFill>
                <a:latin typeface="Arial" panose="020B0604020202020204" pitchFamily="34" charset="0"/>
                <a:cs typeface="Arial" panose="020B0604020202020204" pitchFamily="34" charset="0"/>
              </a:rPr>
              <a:t>существляет свод сверенной информации и направление в Минсельхоз России;</a:t>
            </a:r>
          </a:p>
          <a:p>
            <a:pPr marL="171450" indent="-171450">
              <a:buFontTx/>
              <a:buChar char="-"/>
            </a:pPr>
            <a:r>
              <a:rPr lang="ru-RU" sz="950" i="1" dirty="0">
                <a:solidFill>
                  <a:prstClr val="black"/>
                </a:solidFill>
                <a:latin typeface="Arial" panose="020B0604020202020204" pitchFamily="34" charset="0"/>
                <a:cs typeface="Arial" panose="020B0604020202020204" pitchFamily="34" charset="0"/>
              </a:rPr>
              <a:t>после поступления информации от кредитного </a:t>
            </a:r>
            <a:r>
              <a:rPr lang="ru-RU" sz="950" i="1" dirty="0" err="1">
                <a:solidFill>
                  <a:prstClr val="black"/>
                </a:solidFill>
                <a:latin typeface="Arial" panose="020B0604020202020204" pitchFamily="34" charset="0"/>
                <a:cs typeface="Arial" panose="020B0604020202020204" pitchFamily="34" charset="0"/>
              </a:rPr>
              <a:t>бэк</a:t>
            </a:r>
            <a:r>
              <a:rPr lang="ru-RU" sz="950" i="1" dirty="0">
                <a:solidFill>
                  <a:prstClr val="black"/>
                </a:solidFill>
                <a:latin typeface="Arial" panose="020B0604020202020204" pitchFamily="34" charset="0"/>
                <a:cs typeface="Arial" panose="020B0604020202020204" pitchFamily="34" charset="0"/>
              </a:rPr>
              <a:t>-офиса о поступлении средств на </a:t>
            </a:r>
            <a:r>
              <a:rPr lang="ru-RU" sz="950" i="1" dirty="0" err="1">
                <a:solidFill>
                  <a:prstClr val="black"/>
                </a:solidFill>
                <a:latin typeface="Arial" panose="020B0604020202020204" pitchFamily="34" charset="0"/>
                <a:cs typeface="Arial" panose="020B0604020202020204" pitchFamily="34" charset="0"/>
              </a:rPr>
              <a:t>корр.счет</a:t>
            </a:r>
            <a:r>
              <a:rPr lang="ru-RU" sz="950" i="1" dirty="0">
                <a:solidFill>
                  <a:prstClr val="black"/>
                </a:solidFill>
                <a:latin typeface="Arial" panose="020B0604020202020204" pitchFamily="34" charset="0"/>
                <a:cs typeface="Arial" panose="020B0604020202020204" pitchFamily="34" charset="0"/>
              </a:rPr>
              <a:t> формирует </a:t>
            </a:r>
            <a:r>
              <a:rPr lang="en-US" sz="950" i="1" dirty="0" smtClean="0">
                <a:solidFill>
                  <a:prstClr val="black"/>
                </a:solidFill>
                <a:latin typeface="Arial" panose="020B0604020202020204" pitchFamily="34" charset="0"/>
                <a:cs typeface="Arial" panose="020B0604020202020204" pitchFamily="34" charset="0"/>
              </a:rPr>
              <a:t> </a:t>
            </a:r>
            <a:r>
              <a:rPr lang="ru-RU" sz="950" i="1" dirty="0" smtClean="0">
                <a:solidFill>
                  <a:prstClr val="black"/>
                </a:solidFill>
                <a:latin typeface="Arial" panose="020B0604020202020204" pitchFamily="34" charset="0"/>
                <a:cs typeface="Arial" panose="020B0604020202020204" pitchFamily="34" charset="0"/>
              </a:rPr>
              <a:t>и </a:t>
            </a:r>
            <a:r>
              <a:rPr lang="ru-RU" sz="950" i="1" dirty="0">
                <a:solidFill>
                  <a:prstClr val="black"/>
                </a:solidFill>
                <a:latin typeface="Arial" panose="020B0604020202020204" pitchFamily="34" charset="0"/>
                <a:cs typeface="Arial" panose="020B0604020202020204" pitchFamily="34" charset="0"/>
              </a:rPr>
              <a:t>направляет в кредитный </a:t>
            </a:r>
            <a:r>
              <a:rPr lang="ru-RU" sz="950" i="1" dirty="0" err="1">
                <a:solidFill>
                  <a:prstClr val="black"/>
                </a:solidFill>
                <a:latin typeface="Arial" panose="020B0604020202020204" pitchFamily="34" charset="0"/>
                <a:cs typeface="Arial" panose="020B0604020202020204" pitchFamily="34" charset="0"/>
              </a:rPr>
              <a:t>бэк</a:t>
            </a:r>
            <a:r>
              <a:rPr lang="ru-RU" sz="950" i="1" dirty="0">
                <a:solidFill>
                  <a:prstClr val="black"/>
                </a:solidFill>
                <a:latin typeface="Arial" panose="020B0604020202020204" pitchFamily="34" charset="0"/>
                <a:cs typeface="Arial" panose="020B0604020202020204" pitchFamily="34" charset="0"/>
              </a:rPr>
              <a:t>-офис реестр с указанием в нем сумм субсидий, необходимых для перечисления в </a:t>
            </a:r>
            <a:r>
              <a:rPr lang="ru-RU" sz="950" i="1" dirty="0" smtClean="0">
                <a:solidFill>
                  <a:prstClr val="black"/>
                </a:solidFill>
                <a:latin typeface="Arial" panose="020B0604020202020204" pitchFamily="34" charset="0"/>
                <a:cs typeface="Arial" panose="020B0604020202020204" pitchFamily="34" charset="0"/>
              </a:rPr>
              <a:t>РФ.</a:t>
            </a:r>
            <a:endParaRPr lang="en-US" sz="950" i="1" dirty="0" smtClean="0">
              <a:solidFill>
                <a:prstClr val="black"/>
              </a:solidFill>
              <a:latin typeface="Arial" panose="020B0604020202020204" pitchFamily="34" charset="0"/>
              <a:cs typeface="Arial" panose="020B0604020202020204" pitchFamily="34" charset="0"/>
            </a:endParaRPr>
          </a:p>
          <a:p>
            <a:r>
              <a:rPr lang="ru-RU" sz="950" i="1" dirty="0" smtClean="0">
                <a:solidFill>
                  <a:prstClr val="black"/>
                </a:solidFill>
                <a:latin typeface="Arial" panose="020B0604020202020204" pitchFamily="34" charset="0"/>
                <a:cs typeface="Arial" panose="020B0604020202020204" pitchFamily="34" charset="0"/>
              </a:rPr>
              <a:t>В </a:t>
            </a:r>
            <a:r>
              <a:rPr lang="ru-RU" sz="950" i="1" dirty="0">
                <a:solidFill>
                  <a:prstClr val="black"/>
                </a:solidFill>
                <a:latin typeface="Arial" panose="020B0604020202020204" pitchFamily="34" charset="0"/>
                <a:cs typeface="Arial" panose="020B0604020202020204" pitchFamily="34" charset="0"/>
              </a:rPr>
              <a:t>соответствии с указанной информацией осуществляется перечисление субсидий в РФ</a:t>
            </a:r>
            <a:r>
              <a:rPr lang="ru-RU" sz="950" i="1" dirty="0" smtClean="0">
                <a:solidFill>
                  <a:prstClr val="black"/>
                </a:solidFill>
                <a:latin typeface="Arial" panose="020B0604020202020204" pitchFamily="34" charset="0"/>
                <a:cs typeface="Arial" panose="020B0604020202020204" pitchFamily="34" charset="0"/>
              </a:rPr>
              <a:t>.</a:t>
            </a:r>
            <a:endParaRPr lang="en-US" sz="950" i="1" dirty="0" smtClean="0">
              <a:solidFill>
                <a:prstClr val="black"/>
              </a:solidFill>
              <a:latin typeface="Arial" panose="020B0604020202020204" pitchFamily="34" charset="0"/>
              <a:cs typeface="Arial" panose="020B0604020202020204" pitchFamily="34" charset="0"/>
            </a:endParaRPr>
          </a:p>
          <a:p>
            <a:r>
              <a:rPr lang="ru-RU" sz="950" dirty="0">
                <a:solidFill>
                  <a:prstClr val="black"/>
                </a:solidFill>
                <a:latin typeface="Arial" panose="020B0604020202020204" pitchFamily="34" charset="0"/>
                <a:cs typeface="Arial" panose="020B0604020202020204" pitchFamily="34" charset="0"/>
              </a:rPr>
              <a:t>Ответственный работник ДРБ осуществляет также направление иных сведений в Минсельхоз России в соответствии с Правилами субсидирования и Соглашением. </a:t>
            </a:r>
            <a:endParaRPr lang="ru-RU" sz="950" dirty="0" smtClean="0">
              <a:solidFill>
                <a:prstClr val="black"/>
              </a:solidFill>
              <a:latin typeface="Arial" panose="020B0604020202020204" pitchFamily="34" charset="0"/>
              <a:cs typeface="Arial" panose="020B0604020202020204" pitchFamily="34" charset="0"/>
            </a:endParaRPr>
          </a:p>
        </p:txBody>
      </p:sp>
      <p:sp>
        <p:nvSpPr>
          <p:cNvPr id="121" name="Shape 2844"/>
          <p:cNvSpPr/>
          <p:nvPr/>
        </p:nvSpPr>
        <p:spPr>
          <a:xfrm>
            <a:off x="1304044" y="5502136"/>
            <a:ext cx="564287" cy="48829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9BBB59"/>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34503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ppt_x"/>
                                          </p:val>
                                        </p:tav>
                                        <p:tav tm="100000">
                                          <p:val>
                                            <p:strVal val="#ppt_x"/>
                                          </p:val>
                                        </p:tav>
                                      </p:tavLst>
                                    </p:anim>
                                    <p:anim calcmode="lin" valueType="num">
                                      <p:cBhvr additive="base">
                                        <p:cTn id="1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Lst>
  </p:timing>
</p:sld>
</file>

<file path=ppt/theme/theme1.xml><?xml version="1.0" encoding="utf-8"?>
<a:theme xmlns:a="http://schemas.openxmlformats.org/drawingml/2006/main" name="RUS Pres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RUS Pres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RUS Presi Template.thmx</Template>
  <TotalTime>102735</TotalTime>
  <Words>2055</Words>
  <Application>Microsoft Office PowerPoint</Application>
  <PresentationFormat>Экран (4:3)</PresentationFormat>
  <Paragraphs>164</Paragraphs>
  <Slides>8</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RUS Presi Template</vt:lpstr>
      <vt:lpstr>6_RUS Presi Template</vt:lpstr>
      <vt:lpstr>Презентация PowerPoint</vt:lpstr>
      <vt:lpstr>Презентация PowerPoint</vt:lpstr>
      <vt:lpstr>Ипотечный кредит с льготной процентной ставкой для граждан РФ на строительство (приобретение) жилого помещения на сельских территориях Основные параметры (1/2)</vt:lpstr>
      <vt:lpstr>Ипотечный кредит с льготной процентной ставкой для граждан РФ на строительство (приобретение) жилого помещения на сельских территориях Основные параметры (2/2)</vt:lpstr>
      <vt:lpstr>Ипотечный кредит с льготной процентной ставкой для граждан РФ на строительство (приобретение) жилого помещения на сельских территориях Ценовые параметры</vt:lpstr>
      <vt:lpstr>Ипотечный кредит с льготной процентной ставкой для граждан РФ на строительство (приобретение) жилого помещения на сельских территориях Требования к подрядным организациям (1/2)</vt:lpstr>
      <vt:lpstr>Ипотечный кредит с льготной процентной ставкой для граждан РФ на строительство (приобретение) жилого помещения на сельских территориях Требования к подрядным организациям (2/2)</vt:lpstr>
      <vt:lpstr>Ипотечный кредит с льготной процентной ставкой для граждан РФ на строительство (приобретение) жилого помещения на сельских территориях Процесс принятия заявки и выдачи кредита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Oleg Korshunov</dc:creator>
  <cp:lastModifiedBy>Бунина Светлана Валерьевна</cp:lastModifiedBy>
  <cp:revision>1945</cp:revision>
  <cp:lastPrinted>2019-12-17T16:32:17Z</cp:lastPrinted>
  <dcterms:created xsi:type="dcterms:W3CDTF">2013-08-28T13:08:37Z</dcterms:created>
  <dcterms:modified xsi:type="dcterms:W3CDTF">2019-12-25T12:32:35Z</dcterms:modified>
</cp:coreProperties>
</file>